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SpecialPlsOnTitleSld="0">
  <p:sldMasterIdLst>
    <p:sldMasterId id="2147483742" r:id="rId1"/>
    <p:sldMasterId id="2147483743"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86584" cy="6855173"/>
  <p:notesSz cx="6858000" cy="9144000"/>
  <p:defaultTextStyle>
    <a:defPPr algn="l" rtl="0" eaLnBrk="0" latinLnBrk="1" hangingPunct="0">
      <a:defRPr kumimoji="1" lang="ko-KR" alt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p:sldAll/>
    <p:penClr>
      <a:srgbClr val="ff0000">
        <a:alpha val="100000"/>
      </a:srgbClr>
    </p:penClr>
    <p:extLst>
      <p:ext uri="{2FDB2607-1784-4EEB-B798-7EB5836EED8A}">
        <p14:showMediaCtrls xmlns:p14="http://schemas.microsoft.com/office/powerpoint/2010/main" val="1"/>
      </p:ext>
    </p:extLst>
  </p:showPr>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2579"/>
    <p:restoredTop sz="90000"/>
  </p:normalViewPr>
  <p:slideViewPr>
    <p:cSldViewPr>
      <p:cViewPr varScale="1">
        <p:scale>
          <a:sx n="100" d="100"/>
          <a:sy n="100" d="100"/>
        </p:scale>
        <p:origin x="0" y="0"/>
      </p:cViewPr>
      <p:guideLst>
        <p:guide orient="horz" pos="2159"/>
        <p:guide pos="2879"/>
      </p:guideLst>
    </p:cSldViewPr>
  </p:slideViewPr>
  <p:notesTextViewPr>
    <p:cViewPr>
      <p:scale>
        <a:sx n="100" d="100"/>
        <a:sy n="100" d="100"/>
      </p:scale>
      <p:origin x="0" y="0"/>
    </p:cViewPr>
  </p:notesTextViewPr>
  <p:gridSpacing cx="72027" cy="72027"/>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2.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presProps" Target="presProps.xml"  /><Relationship Id="rId29" Type="http://schemas.openxmlformats.org/officeDocument/2006/relationships/viewProps" Target="viewProps.xml"  /><Relationship Id="rId3" Type="http://schemas.openxmlformats.org/officeDocument/2006/relationships/notesMaster" Target="notesMasters/notesMaster1.xml"  /><Relationship Id="rId30" Type="http://schemas.openxmlformats.org/officeDocument/2006/relationships/theme" Target="theme/theme1.xml"  /><Relationship Id="rId31" Type="http://schemas.openxmlformats.org/officeDocument/2006/relationships/tableStyles" Target="tableStyles.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2021-05-15</a:t>
            </a:fld>
            <a:endParaRPr lang="ko-KR" altLang="en-US"/>
          </a:p>
        </p:txBody>
      </p:sp>
      <p:sp>
        <p:nvSpPr>
          <p:cNvPr id="4" name="슬라이드 이미지 개체 틀 3"/>
          <p:cNvSpPr>
            <a:spLocks noGrp="1" noRot="1" noChangeAspect="1" noTextEdit="1"/>
          </p:cNvSpPr>
          <p:nvPr>
            <p:ph type="sldImg" idx="2"/>
          </p:nvPr>
        </p:nvSpPr>
        <p:spPr>
          <a:xfrm>
            <a:off x="381097" y="685800"/>
            <a:ext cx="6095804"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𝐼_𝑠 는 랜덤하게 선택된 트레이닝 이미지, 𝐼_𝑣𝑠 는 visual saliency map을 의미. F 함수는 saliency detection model. </a:t>
            </a:r>
            <a:endParaRPr sz="1200">
              <a:solidFill>
                <a:srgbClr val="000000">
                  <a:alpha val="100000"/>
                </a:srgbClr>
              </a:solidFill>
            </a:endParaRPr>
          </a:p>
          <a:p>
            <a:pPr>
              <a:defRPr/>
            </a:pPr>
            <a:r>
              <a:rPr sz="1200">
                <a:solidFill>
                  <a:srgbClr val="000000">
                    <a:alpha val="100000"/>
                  </a:srgbClr>
                </a:solidFill>
              </a:rPr>
              <a:t>I, j 는 most salient pixel 의 좌표.</a:t>
            </a: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3</a:t>
            </a:fld>
            <a:endParaRPr lang="en-US"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이미지 정보 손실이 아니라 색에 대한 정보 손실만으로 보다 부드럽게 이미지를 변화시키는 data augmentation을 시도하고자 하였다. 기존 이미지에서 일부를 gray로 변경하는 아이디어를 구상해보았습니다.</a:t>
            </a: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12</a:t>
            </a:fld>
            <a:endParaRPr lang="en-US" altLang="en-US"/>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Cutout 기법은 물체(object)의 일부분에 집중하지만, GrayBox는 object 전반에 대해 인식함을 알 수 있다. 또한 Cutout 기법은 Gray Image와 Color Image에서 집중하는 부분이 다름을 확인할 수 있을 정도이지만, Gray Box는 차이를 발견하기 어렵다.  Gray Box 기법을 활용하면 이미지의 색상에 따른 일반화 능력이 높다는 것을 확인할 수 있다.</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13</a:t>
            </a:fld>
            <a:endParaRPr lang="en-US" altLang="en-US"/>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기존 Cifar100 데이터 셋은 모든 이미지가 RGB로 이루어져있어, GrayBox에서는 기존 Cutout보다 낮은 정확도를 얻었지만, Test Data에 Gray한 이미지를 추가하여 실험한 결과 GrayBox에서 4% 높은 정확도가 나왔다.</a:t>
            </a:r>
            <a:endParaRPr sz="1200">
              <a:solidFill>
                <a:srgbClr val="000000">
                  <a:alpha val="100000"/>
                </a:srgbClr>
              </a:solidFill>
            </a:endParaRPr>
          </a:p>
          <a:p>
            <a:pPr>
              <a:defRPr/>
            </a:pPr>
            <a:r>
              <a:rPr sz="1200">
                <a:solidFill>
                  <a:srgbClr val="000000">
                    <a:alpha val="100000"/>
                  </a:srgbClr>
                </a:solidFill>
              </a:rPr>
              <a:t> GrayBox는 Data augmentation 뿐 아니라 이미지의 색에 대한 더 높은 일반화 능력을 제공한다는 데서 의의를 얻을 수 있습니다.</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14</a:t>
            </a:fld>
            <a:endParaRPr lang="en-US"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Hide and Seek &amp; Grid Mask 등 다양한 방법의 cutout 기법이 등장했고, 이를 좀 더 발전시켜 이미지 학습에 도움을 줄 수 있는 방식의 cutout 기법을 찾고자 해 나온 것이 Strip Cutout 입니다. 기존 구현 방법들은, local한 부분의 데이터 정보가 모두 소실되어(NxM) 나머지 데이터를 통해 학습이 진행되지만, Stripe Cutout된 이미지는 전체 이미지 중 일부분이 소실(1xN or Mx1)되어 전체적인 이미지 학습을 가능하게 하였습니다.</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a:p>
            <a:pPr>
              <a:defRPr/>
            </a:pP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15</a:t>
            </a:fld>
            <a:endParaRPr lang="en-US" altLang="en-US"/>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Stripe 줄의 개수(10,20,30)로 설정하여 각 실험해본 결과, Row-Col에서 각각 10개씩 stripe을 사용하였을 때 최대의 Accuracy가 나왔습니다. Grad cam 결과를 보았을 때 Stripe Cutout 기법은 기존 Cutout 기법보다 물체(object)에만 더욱 반응하는 경향을 보여주어, data augmentation 뿐만 아니라 물체 인식 능력도 향상시켜주는 것을 보여준다.</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a:p>
            <a:pPr>
              <a:defRPr/>
            </a:pPr>
            <a:r>
              <a:rPr sz="1200">
                <a:solidFill>
                  <a:srgbClr val="000000">
                    <a:alpha val="100000"/>
                  </a:srgbClr>
                </a:solidFill>
              </a:rPr>
              <a:t> </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16</a:t>
            </a:fld>
            <a:endParaRPr lang="en-US" altLang="en-US"/>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Grad cam결과를 보았을 때 Stripe Cutout 기법은 기존 Cutout 기법보다 물체(object)에만 더욱 반응하는 경향을 보여주어, data augmentation 뿐만 아니라 물체 인식 능력도 향상시켜주는 것을 알 수 있었습니다.</a:t>
            </a: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17</a:t>
            </a:fld>
            <a:endParaRPr lang="en-US" altLang="en-US"/>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이미지에서 픽셀 간 급격한 변화가 일어나는 형상이나 눈, 코, 입의 외곽 추출 된 것이 g_mask를 강조하는 효과가 나타나는 이미지 처리 방법이 High Boosting</a:t>
            </a:r>
            <a:endParaRPr sz="1200">
              <a:solidFill>
                <a:srgbClr val="000000">
                  <a:alpha val="100000"/>
                </a:srgbClr>
              </a:solidFill>
            </a:endParaRPr>
          </a:p>
          <a:p>
            <a:pPr>
              <a:defRPr/>
            </a:pPr>
            <a:br>
              <a:rPr sz="1200">
                <a:solidFill>
                  <a:srgbClr val="000000">
                    <a:alpha val="100000"/>
                  </a:srgbClr>
                </a:solidFill>
              </a:rPr>
            </a:br>
            <a:r>
              <a:rPr sz="1200">
                <a:solidFill>
                  <a:srgbClr val="000000">
                    <a:alpha val="100000"/>
                  </a:srgbClr>
                </a:solidFill>
              </a:rPr>
              <a:t>이렇게 강조된 이미지를 Data에 추가로 넣어주면 강조된 형상 덕분에 학습이 잘 되지 않을까라는 궁금증에서 시작된 아이디어</a:t>
            </a:r>
            <a:endParaRPr sz="1200">
              <a:solidFill>
                <a:srgbClr val="000000">
                  <a:alpha val="100000"/>
                </a:srgbClr>
              </a:solidFill>
            </a:endParaRPr>
          </a:p>
          <a:p>
            <a:pPr>
              <a:defRPr/>
            </a:pPr>
            <a:r>
              <a:rPr sz="1200">
                <a:solidFill>
                  <a:srgbClr val="000000">
                    <a:alpha val="100000"/>
                  </a:srgbClr>
                </a:solidFill>
              </a:rPr>
              <a:t>하지만 학습 결과 저희가 기존에 구상했던 아이디어보다 낮은 학습률을 보이고 있습니다. 강조된 이미지에 기존의 이미지가 포함되어 있기 때문에 기존의 데이터가 다시 들어가는 꼴이 되어 오버피팅이 발생되었다고 예상하고 있습니다.</a:t>
            </a: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18</a:t>
            </a:fld>
            <a:endParaRPr lang="en-US" altLang="en-US"/>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 g_mask에 original Image를 더하는 것이 아닌 g_mask 자체를 생성된 이미지로 사용. 이전 방법이 g_mask 가 강조됨을 의도했지만 동시에 기존의 이미지가 다시 들어가 오버피팅이 일어나지 않았을까 생각되어 g_mask만 사용</a:t>
            </a:r>
            <a:endParaRPr sz="1200">
              <a:solidFill>
                <a:srgbClr val="000000">
                  <a:alpha val="100000"/>
                </a:srgbClr>
              </a:solidFill>
            </a:endParaRPr>
          </a:p>
          <a:p>
            <a:pPr>
              <a:defRPr/>
            </a:pPr>
            <a:r>
              <a:rPr sz="1200">
                <a:solidFill>
                  <a:srgbClr val="000000">
                    <a:alpha val="100000"/>
                  </a:srgbClr>
                </a:solidFill>
              </a:rPr>
              <a:t>하지만 역시 학습 결과에 큰 변동은 없었습니다. G_mask 이미지 자체가 픽셀 인텐시티 값이 크지 않아 큰 효과 나타나지 않았을 것이라 생각. g_mask에 추가적인 처리 필요할 것으로 생각한다.</a:t>
            </a:r>
            <a:endParaRPr sz="1200">
              <a:solidFill>
                <a:srgbClr val="000000">
                  <a:alpha val="100000"/>
                </a:srgbClr>
              </a:solidFill>
            </a:endParaRPr>
          </a:p>
          <a:p>
            <a:pPr>
              <a:defRPr/>
            </a:pP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19</a:t>
            </a:fld>
            <a:endParaRPr lang="en-US" altLang="en-US"/>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우선 기존의 RICAP이 랜덤하게 4개의 사진에서 crop한 방식과는 다르게, saliency map에서 나온 값들 중 중간값에 해당하는 부분을 crop했기 때문에 좀 더 성능이 좋아진 것을 확인할 수 있었다. </a:t>
            </a:r>
            <a:endParaRPr sz="1200">
              <a:solidFill>
                <a:srgbClr val="000000">
                  <a:alpha val="100000"/>
                </a:srgbClr>
              </a:solidFill>
            </a:endParaRPr>
          </a:p>
          <a:p>
            <a:pPr>
              <a:defRPr/>
            </a:pPr>
            <a:r>
              <a:rPr sz="1200">
                <a:solidFill>
                  <a:srgbClr val="000000">
                    <a:alpha val="100000"/>
                  </a:srgbClr>
                </a:solidFill>
              </a:rPr>
              <a:t>-&gt; 또한 grad cam을 봤을때, 기존보다 물체에 대하여 더 넓게 반응하는 것을 확인할 수 있다. 하지만, 각 모서리 또한 기존보다  더 반응하는 것을 확인할 수 있었는데, 이는 중간값을 뽑는 방식 때문에 생기는 현상이라고 생각이 되었다. </a:t>
            </a:r>
            <a:endParaRPr sz="1200">
              <a:solidFill>
                <a:srgbClr val="000000">
                  <a:alpha val="100000"/>
                </a:srgbClr>
              </a:solidFill>
            </a:endParaRPr>
          </a:p>
          <a:p>
            <a:pPr>
              <a:defRPr/>
            </a:pPr>
            <a:r>
              <a:rPr sz="1200">
                <a:solidFill>
                  <a:srgbClr val="000000">
                    <a:alpha val="100000"/>
                  </a:srgbClr>
                </a:solidFill>
              </a:rPr>
              <a:t>-&gt;중간값을 뽑아오는 과정에서, 중간값과 차이가 가장 작은 위치를 뽑아서 사용했기 때문에, 확률상 초반에 위치하는 부분이 선택되어 crop되는 경우가 많았다. </a:t>
            </a:r>
            <a:endParaRPr sz="1200">
              <a:solidFill>
                <a:srgbClr val="000000">
                  <a:alpha val="100000"/>
                </a:srgbClr>
              </a:solidFill>
            </a:endParaRPr>
          </a:p>
          <a:p>
            <a:pPr>
              <a:defRPr/>
            </a:pPr>
            <a:r>
              <a:rPr sz="1200">
                <a:solidFill>
                  <a:srgbClr val="000000">
                    <a:alpha val="100000"/>
                  </a:srgbClr>
                </a:solidFill>
              </a:rPr>
              <a:t>-&gt; 이를 좀 더 수정하여, 확률 상 crop 되는 부분이 비슷하게 만든다면, Saliency-RICAP을 사용한 모델의 정확도가 좀 더 올라갈 수 있다고 생각한다. </a:t>
            </a:r>
            <a:endParaRPr sz="1200">
              <a:solidFill>
                <a:srgbClr val="000000">
                  <a:alpha val="100000"/>
                </a:srgbClr>
              </a:solidFill>
            </a:endParaRPr>
          </a:p>
          <a:p>
            <a:pPr>
              <a:defRPr/>
            </a:pPr>
            <a:r>
              <a:rPr sz="1200">
                <a:solidFill>
                  <a:srgbClr val="000000">
                    <a:alpha val="100000"/>
                  </a:srgbClr>
                </a:solidFill>
              </a:rPr>
              <a:t>다양한 실험 결과, Gray이미지가 포함된 데이터셋에선 높은 성능을 보였지만, RGB로만 이루어진 데이터 셋에선 오히려 기존 Cutout 기법보다 떨어지는 성능을 보였다.</a:t>
            </a:r>
            <a:endParaRPr sz="1200">
              <a:solidFill>
                <a:srgbClr val="000000">
                  <a:alpha val="100000"/>
                </a:srgbClr>
              </a:solidFill>
            </a:endParaRPr>
          </a:p>
          <a:p>
            <a:pPr>
              <a:defRPr/>
            </a:pPr>
            <a:r>
              <a:rPr sz="1200">
                <a:solidFill>
                  <a:srgbClr val="000000">
                    <a:alpha val="100000"/>
                  </a:srgbClr>
                </a:solidFill>
              </a:rPr>
              <a:t>-&gt; 실제로 적용하기 위해선 실무에서 사용되는 데이터들이 흑백 데이터가 많아 GrayBox와 적합한 지 판단한 후에 사용해야 할 것으로 판단된다.</a:t>
            </a:r>
            <a:endParaRPr sz="1200">
              <a:solidFill>
                <a:srgbClr val="000000">
                  <a:alpha val="100000"/>
                </a:srgbClr>
              </a:solidFill>
            </a:endParaRPr>
          </a:p>
          <a:p>
            <a:pPr>
              <a:defRPr/>
            </a:pPr>
            <a:r>
              <a:rPr sz="1200">
                <a:solidFill>
                  <a:srgbClr val="000000">
                    <a:alpha val="100000"/>
                  </a:srgbClr>
                </a:solidFill>
              </a:rPr>
              <a:t>-&gt; Gray Box 이외에도 Jitter Box와 같이 단순한 부분적 이미지 손실이 아니라 다양한 부분적 이미지 변조 방법도 고려해볼 수 있다.</a:t>
            </a:r>
            <a:endParaRPr sz="1200">
              <a:solidFill>
                <a:srgbClr val="000000">
                  <a:alpha val="100000"/>
                </a:srgbClr>
              </a:solidFill>
            </a:endParaRPr>
          </a:p>
          <a:p>
            <a:pPr>
              <a:defRPr/>
            </a:pPr>
            <a:r>
              <a:rPr sz="1200">
                <a:solidFill>
                  <a:srgbClr val="000000">
                    <a:alpha val="100000"/>
                  </a:srgbClr>
                </a:solidFill>
              </a:rPr>
              <a:t>Stripe Cutout</a:t>
            </a:r>
            <a:endParaRPr sz="1200">
              <a:solidFill>
                <a:srgbClr val="000000">
                  <a:alpha val="100000"/>
                </a:srgbClr>
              </a:solidFill>
            </a:endParaRPr>
          </a:p>
          <a:p>
            <a:pPr>
              <a:defRPr/>
            </a:pPr>
            <a:r>
              <a:rPr sz="1200">
                <a:solidFill>
                  <a:srgbClr val="000000">
                    <a:alpha val="100000"/>
                  </a:srgbClr>
                </a:solidFill>
              </a:rPr>
              <a:t>-&gt;  Cutout 결과보다 좋진 않았지만, Grad-Cam으로 살펴본 결과, object를 좀더 정확이 detection하는 모습을 보여주었다. 실험의 통일성을 위해 학습 파라미터를 변경하지 않았지만, 추후 실제 모델을 학습시킬 때 정확도에 따른 조기 멈춤, lr scheduling 기법등을 활용하면 보다 빠르게 모델을 학습시킬 수 있을 것이라 판단된다.</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21</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𝐼_𝑠 는 랜덤하게 선택된 트레이닝 이미지, 𝐼_𝑣𝑠 는 visual saliency map을 의미. F 함수는 saliency detection model. </a:t>
            </a:r>
            <a:endParaRPr sz="1200">
              <a:solidFill>
                <a:srgbClr val="000000">
                  <a:alpha val="100000"/>
                </a:srgbClr>
              </a:solidFill>
            </a:endParaRPr>
          </a:p>
          <a:p>
            <a:pPr>
              <a:defRPr/>
            </a:pPr>
            <a:r>
              <a:rPr sz="1200">
                <a:solidFill>
                  <a:srgbClr val="000000">
                    <a:alpha val="100000"/>
                  </a:srgbClr>
                </a:solidFill>
              </a:rPr>
              <a:t>I, j 는 most salient pixel 의 좌표.</a:t>
            </a: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4</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두 번째 논문은 RICAP입니다. 4개의 이미지에서 뽑아낼 크기를 랜덤하게 결정하고 crop하여 하나의 이미지로 합치는 방식입니다. </a:t>
            </a: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5</a:t>
            </a:fld>
            <a:endParaRPr lang="en-US"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RICAP은 보통은 무시되는 사소한 정보까지 사용하고, 이는 overfitting을 막을 수 있고, 좀 더 객체의 정확한 부분에 집중함함으로써  모델의 학습 성능이 오른다는 장점을 가지고 있습니다.</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6</a:t>
            </a:fld>
            <a:endParaRPr lang="en-US"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현재 RICAP에서의 문제점은 랜덤한 부분을 crop하기 때문에, 아무런 정보가 없는 배경만 crop이 되는 경우가 발생할 수도 있음. 이러한 현상을 고치면서 기존에 중요하게 보지 않던 부분까지 학습을 진행하게 하는 RICAP의 장점 또한 살리는 방법을 고민하다 나온 방법이 Saliency-RICAP입니다.</a:t>
            </a:r>
            <a:br>
              <a:rPr sz="1200">
                <a:solidFill>
                  <a:srgbClr val="000000">
                    <a:alpha val="100000"/>
                  </a:srgbClr>
                </a:solidFill>
              </a:rPr>
            </a:b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7</a:t>
            </a:fld>
            <a:endParaRPr lang="en-US"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4개 이미지의 Saliency map에서 중간 값에 해당하는 부분을 crop하여 하나의 이미지로 합쳐 새로운 데이터를 만드는 방법으로, 이는 RICAP의 단점을 보완하고, 장점을 얻기 위하여 구상한 방법.</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8</a:t>
            </a:fld>
            <a:endParaRPr lang="en-US"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RICAP과 Saliency-RICAP의 성능을 비교해보면, 정확도가 조금 오른 것을 확인할 수 있습니다. 완전히 랜덤하게 crop하는 방식보다는, 조금 더 의미있는 부분을 crop하여 학습을 진행하였기 때문에, 정확도가 조금 올라갔다고 예상하였습니다.</a:t>
            </a:r>
            <a:endParaRPr sz="1200">
              <a:solidFill>
                <a:srgbClr val="000000">
                  <a:alpha val="100000"/>
                </a:srgbClr>
              </a:solidFill>
            </a:endParaRPr>
          </a:p>
          <a:p>
            <a:pPr>
              <a:defRPr/>
            </a:pPr>
            <a:r>
              <a:rPr sz="1200">
                <a:solidFill>
                  <a:srgbClr val="000000">
                    <a:alpha val="100000"/>
                  </a:srgbClr>
                </a:solidFill>
              </a:rPr>
              <a:t>grad cam의 결과를 비교해보면, 기존 ricap에 비해 saliency-ricap이 물체에 반응하는 부분이 더 넓은 것을 확인할 수 있다. 하지만 물체와 상관 없이 각 모서리부분을 ricap에 비하여 좀 더 반응하는 모습을 볼 수 있는데, 이는 개선해 나가야 하는 부분이라고 생각한다.  </a:t>
            </a:r>
            <a:endParaRPr sz="1200">
              <a:solidFill>
                <a:srgbClr val="000000">
                  <a:alpha val="100000"/>
                </a:srgbClr>
              </a:solidFill>
            </a:endParaRPr>
          </a:p>
          <a:p>
            <a:pPr>
              <a:defRPr/>
            </a:pPr>
            <a:r>
              <a:rPr sz="1200">
                <a:solidFill>
                  <a:srgbClr val="000000">
                    <a:alpha val="100000"/>
                  </a:srgbClr>
                </a:solidFill>
              </a:rPr>
              <a:t> </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9</a:t>
            </a:fld>
            <a:endParaRPr lang="en-US" altLang="en-US"/>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이 Saliency Ricap에서 좀 더 확대한 아이디어가 2개 나왔는데 먼저, 기존의 4개 이미지를 크롭하는 방법에서 2개로 크롭해 하나의 이미지를 생성한다면 각 이미지에서 얻을 수 있는 정보가 많아지지 않을까 생각해 Saliency-RICAP-2번을 구상해 보았습니다. Grad cam의 결과를 보면, Saliency-RICAP과 비슷하게 출력되는 모습을 확인할 수 있습니다. 학습 결과를 보았을 때 4개의 사진을 합쳐서 학습하는 것이 더 성능이 좋아지는 것을 확인할 수 있다. </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10</a:t>
            </a:fld>
            <a:endParaRPr lang="en-US" altLang="en-US"/>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ko-KR" altLang="en-US"/>
          </a:p>
        </p:txBody>
      </p:sp>
      <p:sp>
        <p:nvSpPr>
          <p:cNvPr id="3" name="슬라이드 노트 개체 틀 4"/>
          <p:cNvSpPr>
            <a:spLocks noGrp="1"/>
          </p:cNvSpPr>
          <p:nvPr>
            <p:ph type="body" sz="quarter" idx="3"/>
          </p:nvPr>
        </p:nvSpPr>
        <p:spPr/>
        <p:txBody>
          <a:bodyPr/>
          <a:lstStyle/>
          <a:p>
            <a:pPr>
              <a:defRPr/>
            </a:pPr>
            <a:r>
              <a:rPr sz="1200">
                <a:solidFill>
                  <a:srgbClr val="000000">
                    <a:alpha val="100000"/>
                  </a:srgbClr>
                </a:solidFill>
              </a:rPr>
              <a:t>논문의 Saliency Mix에서 Saliency Map의 최대값이 아닌 중간값을 가진 부분을 crop하는 방법으로, RICAP에서 본 장점을 이 모델에서 적용시킬 수 있는지 의문점 가져 구상하였습니다. grad cam의 결과를 보면, Saliencymix보다 더 넓게 물체에 반응하는 것을 확인할 수 있습니다. 하지만, 각 모서리에 대하여 비중있게 학습한 것을 확인할 수 있다. 정확률을 보았을 때 마찬가지로 Saliency-RICAP이 1.6%정도 더 높게 나오는 것을 확인할 수 있었다.</a:t>
            </a:r>
            <a:endParaRPr sz="1200">
              <a:solidFill>
                <a:srgbClr val="000000">
                  <a:alpha val="100000"/>
                </a:srgbClr>
              </a:solidFill>
            </a:endParaRPr>
          </a:p>
          <a:p>
            <a:pPr>
              <a:defRPr/>
            </a:pPr>
            <a:br>
              <a:rPr sz="1200">
                <a:solidFill>
                  <a:srgbClr val="000000">
                    <a:alpha val="100000"/>
                  </a:srgbClr>
                </a:solidFill>
              </a:rPr>
            </a:br>
            <a:endParaRPr sz="1200">
              <a:solidFill>
                <a:srgbClr val="000000">
                  <a:alpha val="100000"/>
                </a:srgbClr>
              </a:solidFill>
            </a:endParaRPr>
          </a:p>
          <a:p>
            <a:pPr>
              <a:defRPr/>
            </a:pPr>
            <a:br>
              <a:rPr sz="1200">
                <a:solidFill>
                  <a:srgbClr val="000000">
                    <a:alpha val="100000"/>
                  </a:srgbClr>
                </a:solidFill>
              </a:rPr>
            </a:br>
            <a:br>
              <a:rPr sz="1200">
                <a:solidFill>
                  <a:srgbClr val="000000">
                    <a:alpha val="100000"/>
                  </a:srgbClr>
                </a:solidFill>
              </a:rPr>
            </a:br>
            <a:endParaRPr sz="1200">
              <a:solidFill>
                <a:srgbClr val="000000">
                  <a:alpha val="100000"/>
                </a:srgbClr>
              </a:solidFill>
            </a:endParaRPr>
          </a:p>
          <a:p>
            <a:pPr>
              <a:defRPr/>
            </a:pPr>
            <a:r>
              <a:rPr sz="1200">
                <a:solidFill>
                  <a:srgbClr val="000000">
                    <a:alpha val="100000"/>
                  </a:srgbClr>
                </a:solidFill>
              </a:rPr>
              <a:t> </a:t>
            </a:r>
            <a:br>
              <a:rPr sz="1200">
                <a:solidFill>
                  <a:srgbClr val="000000">
                    <a:alpha val="100000"/>
                  </a:srgbClr>
                </a:solidFill>
              </a:rPr>
            </a:br>
            <a:endParaRPr sz="1200">
              <a:solidFill>
                <a:srgbClr val="000000">
                  <a:alpha val="100000"/>
                </a:srgbClr>
              </a:solidFill>
            </a:endParaRPr>
          </a:p>
          <a:p>
            <a:pPr>
              <a:defRPr/>
            </a:pPr>
            <a:endParaRPr sz="1200">
              <a:solidFill>
                <a:srgbClr val="000000">
                  <a:alpha val="100000"/>
                </a:srgbClr>
              </a:solidFill>
            </a:endParaRPr>
          </a:p>
          <a:p>
            <a:pPr>
              <a:defRPr/>
            </a:pPr>
            <a:endParaRPr sz="1200">
              <a:solidFill>
                <a:srgbClr val="000000">
                  <a:alpha val="100000"/>
                </a:srgbClr>
              </a:solidFill>
            </a:endParaRPr>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9"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D8D7A7C4-C82A-4D21-9AB0-F0C5A1D3EF09}"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12314" y="2130425"/>
            <a:ext cx="12192000" cy="1470025"/>
          </a:xfrm>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9"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sz="quarter" idx="1"/>
          </p:nvPr>
        </p:nvSpPr>
        <p:spPr>
          <a:xfrm>
            <a:off x="2859322" y="2196090"/>
            <a:ext cx="6475199" cy="3240000"/>
          </a:xfrm>
        </p:spPr>
        <p:txBody>
          <a:bodyPr>
            <a:normAutofit/>
          </a:bodyPr>
          <a:lstStyle>
            <a:lvl1pPr>
              <a:lnSpc>
                <a:spcPct val="150000"/>
              </a:lnSpc>
              <a:defRPr sz="2400"/>
            </a:lvl1pPr>
            <a:lvl2pPr>
              <a:defRPr sz="2000"/>
            </a:lvl2pPr>
            <a:lvl3pPr>
              <a:defRPr sz="1800"/>
            </a:lvl3pPr>
            <a:lvl4pPr>
              <a:defRPr sz="1600"/>
            </a:lvl4pPr>
            <a:lvl5pPr>
              <a:defRPr sz="1600"/>
            </a:lvl5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본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idx="0"/>
          </p:nvPr>
        </p:nvSpPr>
        <p:spPr>
          <a:xfrm>
            <a:off x="914399" y="2130425"/>
            <a:ext cx="10363199"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D8D7A7C4-C82A-4D21-9AB0-F0C5A1D3EF09}" type="datetime1">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9" cy="1362075"/>
          </a:xfrm>
        </p:spPr>
        <p:txBody>
          <a:bodyPr anchor="t"/>
          <a:lstStyle>
            <a:lvl1pPr>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
          </p:nvPr>
        </p:nvSpPr>
        <p:spPr>
          <a:xfrm>
            <a:off x="608037" y="1643063"/>
            <a:ext cx="10972799" cy="4525200"/>
          </a:xfrm>
        </p:spPr>
        <p:txBody>
          <a:bodyPr/>
          <a:lstStyle>
            <a:lvl1pPr marL="0" indent="0">
              <a:buFontTx/>
              <a:buNone/>
              <a:defRPr/>
            </a:lvl1pPr>
          </a:lstStyle>
          <a:p>
            <a:r>
              <a:rPr lang="ko-KR" altLang="en-US" smtClean="0"/>
              <a:t>표를 추가하려면 아이콘을 클릭하십시오</a:t>
            </a:r>
            <a:endParaRPr lang="ko-KR" altLang="en-US"/>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defRPr/>
            </a:pPr>
            <a:r>
              <a:rPr lang="ko-KR" altLang="en-US"/>
              <a:t>마스터 제목 스타일 편집</a:t>
            </a:r>
            <a:endParaRPr lang="ko-KR" altLang="en-US"/>
          </a:p>
        </p:txBody>
      </p:sp>
      <p:sp>
        <p:nvSpPr>
          <p:cNvPr id="3" name="내용 개체 틀 2"/>
          <p:cNvSpPr>
            <a:spLocks noGrp="1"/>
          </p:cNvSpPr>
          <p:nvPr>
            <p:ph sz="half" idx="1"/>
          </p:nvPr>
        </p:nvSpPr>
        <p:spPr>
          <a:xfrm>
            <a:off x="609328" y="1599540"/>
            <a:ext cx="5382407" cy="21950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4" name="내용 개체 틀 3"/>
          <p:cNvSpPr>
            <a:spLocks noGrp="1"/>
          </p:cNvSpPr>
          <p:nvPr>
            <p:ph sz="half" idx="2"/>
          </p:nvPr>
        </p:nvSpPr>
        <p:spPr>
          <a:xfrm>
            <a:off x="6194846" y="1599540"/>
            <a:ext cx="5382407" cy="21950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5" name="내용 개체 틀 4"/>
          <p:cNvSpPr>
            <a:spLocks noGrp="1"/>
          </p:cNvSpPr>
          <p:nvPr>
            <p:ph sz="half" idx="3"/>
          </p:nvPr>
        </p:nvSpPr>
        <p:spPr>
          <a:xfrm>
            <a:off x="607766" y="3982577"/>
            <a:ext cx="5382407" cy="21950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내용 개체 틀 5"/>
          <p:cNvSpPr>
            <a:spLocks noGrp="1"/>
          </p:cNvSpPr>
          <p:nvPr>
            <p:ph sz="half" idx="4"/>
          </p:nvPr>
        </p:nvSpPr>
        <p:spPr>
          <a:xfrm>
            <a:off x="6193284" y="3982577"/>
            <a:ext cx="5382407" cy="21950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10" name="날짜 개체 틀 3"/>
          <p:cNvSpPr>
            <a:spLocks noGrp="1"/>
          </p:cNvSpPr>
          <p:nvPr>
            <p:ph type="dt" sz="half" idx="10"/>
          </p:nvPr>
        </p:nvSpPr>
        <p:spPr>
          <a:xfrm>
            <a:off x="836481" y="6353597"/>
            <a:ext cx="2742649" cy="365046"/>
          </a:xfrm>
          <a:noFill/>
          <a:ln w="9525" cap="flat" cmpd="sng" algn="ctr">
            <a:noFill/>
            <a:prstDash val="solid"/>
            <a:round/>
            <a:headEnd w="med" len="med"/>
            <a:tailEnd w="med" len="med"/>
          </a:ln>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l" defTabSz="1028836" rtl="0" eaLnBrk="1" latinLnBrk="1" hangingPunct="1">
              <a:lnSpc>
                <a:spcPct val="100000"/>
              </a:lnSpc>
              <a:spcBef>
                <a:spcPct val="0"/>
              </a:spcBef>
              <a:spcAft>
                <a:spcPct val="0"/>
              </a:spcAft>
              <a:buNone/>
              <a:defRPr/>
            </a:pPr>
            <a:fld id="{D8D7A7C4-C82A-4D21-9AB0-F0C5A1D3EF09}" type="datetime1">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pPr marL="0" lvl="0" indent="0" algn="l" defTabSz="1028836" rtl="0" eaLnBrk="1" latinLnBrk="1" hangingPunct="1">
                <a:lnSpc>
                  <a:spcPct val="100000"/>
                </a:lnSpc>
                <a:spcBef>
                  <a:spcPct val="0"/>
                </a:spcBef>
                <a:spcAft>
                  <a:spcPct val="0"/>
                </a:spcAft>
                <a:buNone/>
                <a:defRPr/>
              </a:pPr>
              <a:t>2021-05-15</a:t>
            </a:fld>
            <a:endPar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endParaRPr>
          </a:p>
        </p:txBody>
      </p:sp>
      <p:sp>
        <p:nvSpPr>
          <p:cNvPr id="11" name="바닥글 개체 틀 4"/>
          <p:cNvSpPr>
            <a:spLocks noGrp="1"/>
          </p:cNvSpPr>
          <p:nvPr>
            <p:ph type="ftr" sz="quarter" idx="11"/>
          </p:nvPr>
        </p:nvSpPr>
        <p:spPr>
          <a:xfrm>
            <a:off x="4036276" y="6353597"/>
            <a:ext cx="4114030" cy="365046"/>
          </a:xfrm>
          <a:noFill/>
          <a:ln w="9525" cap="flat" cmpd="sng" algn="ctr">
            <a:noFill/>
            <a:prstDash val="solid"/>
            <a:round/>
            <a:headEnd w="med" len="med"/>
            <a:tailEnd w="med" len="med"/>
          </a:ln>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t/>
            </a:r>
            <a:endPar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endParaRPr>
          </a:p>
        </p:txBody>
      </p:sp>
      <p:sp>
        <p:nvSpPr>
          <p:cNvPr id="12" name="슬라이드 번호 개체 틀 5"/>
          <p:cNvSpPr>
            <a:spLocks noGrp="1"/>
          </p:cNvSpPr>
          <p:nvPr>
            <p:ph type="sldNum" sz="quarter" idx="12"/>
          </p:nvPr>
        </p:nvSpPr>
        <p:spPr>
          <a:xfrm>
            <a:off x="8607453" y="6353597"/>
            <a:ext cx="2742705" cy="365046"/>
          </a:xfrm>
          <a:noFill/>
          <a:ln w="9525" cap="flat" cmpd="sng" algn="ctr">
            <a:noFill/>
            <a:prstDash val="solid"/>
            <a:round/>
            <a:headEnd w="med" len="med"/>
            <a:tailEnd w="med" len="med"/>
          </a:ln>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r" defTabSz="1028836" rtl="0" eaLnBrk="1" latinLnBrk="1" hangingPunct="1">
              <a:lnSpc>
                <a:spcPct val="100000"/>
              </a:lnSpc>
              <a:spcBef>
                <a:spcPct val="0"/>
              </a:spcBef>
              <a:spcAft>
                <a:spcPct val="0"/>
              </a:spcAft>
              <a:buNone/>
              <a:defRPr/>
            </a:pPr>
            <a:fld id="{BD55FEDE-1B8E-4AC0-A2A0-74151637B37E}" type="slidenum">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rPr>
              <a:pPr marL="0" lvl="0" indent="0" algn="r" defTabSz="1028836" rtl="0" eaLnBrk="1" latinLnBrk="1" hangingPunct="1">
                <a:lnSpc>
                  <a:spcPct val="100000"/>
                </a:lnSpc>
                <a:spcBef>
                  <a:spcPct val="0"/>
                </a:spcBef>
                <a:spcAft>
                  <a:spcPct val="0"/>
                </a:spcAft>
                <a:buNone/>
                <a:defRPr/>
              </a:pPr>
              <a:t>‹#›</a:t>
            </a:fld>
            <a:endParaRPr xmlns:mc="http://schemas.openxmlformats.org/markup-compatibility/2006" xmlns:hp="http://schemas.haansoft.com/office/presentation/8.0" kumimoji="1" lang="ko-KR" altLang="en-US" sz="1200" b="0" i="0" mc:Ignorable="hp" hp:hslEmbossed="0">
              <a:solidFill>
                <a:srgbClr val="8c8c8c">
                  <a:alpha val="100000"/>
                </a:srgbClr>
              </a:solidFill>
              <a:latin typeface="Noto Sans"/>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2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7"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7" y="612775"/>
            <a:ext cx="7315199" cy="4114800"/>
          </a:xfrm>
        </p:spPr>
        <p:txBody>
          <a:bodyPr>
            <a:normAutofit/>
          </a:bodyPr>
          <a:lstStyle/>
          <a:p>
            <a:pPr lvl="0"/>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7" y="5367338"/>
            <a:ext cx="7315199" cy="804862"/>
          </a:xfrm>
        </p:spPr>
        <p:txBody>
          <a:bodyPr/>
          <a:lstStyle>
            <a:lvl1pPr>
              <a:defRPr sz="1411"/>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ko-KR" altLang="en-US" smtClean="0"/>
              <a:t>마스터 텍스트 스타일을 편집합니다</a:t>
            </a:r>
          </a:p>
        </p:txBody>
      </p:sp>
      <p:sp>
        <p:nvSpPr>
          <p:cNvPr id="10" name="날짜 개체 틀 4"/>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11" name="바닥글 개체 틀 5"/>
          <p:cNvSpPr>
            <a:spLocks noGrp="1"/>
          </p:cNvSpPr>
          <p:nvPr>
            <p:ph type="ftr" sz="quarter" idx="11"/>
          </p:nvPr>
        </p:nvSpPr>
        <p:spPr/>
        <p:txBody>
          <a:bodyPr/>
          <a:lstStyle/>
          <a:p>
            <a:endParaRPr lang="ko-KR" altLang="en-US"/>
          </a:p>
        </p:txBody>
      </p:sp>
      <p:sp>
        <p:nvSpPr>
          <p:cNvPr id="12" name="슬라이드 번호 개체 틀 6"/>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objOnly" preserve="1">
  <p:cSld name="간지">
    <p:spTree>
      <p:nvGrpSpPr>
        <p:cNvPr id="1" name=""/>
        <p:cNvGrpSpPr/>
        <p:nvPr/>
      </p:nvGrpSpPr>
      <p:grpSpPr>
        <a:xfrm>
          <a:off x="0" y="0"/>
          <a:ext cx="0" cy="0"/>
          <a:chOff x="0" y="0"/>
          <a:chExt cx="0" cy="0"/>
        </a:xfrm>
      </p:grpSpPr>
      <p:sp>
        <p:nvSpPr>
          <p:cNvPr id="2" name="제목 1"/>
          <p:cNvSpPr>
            <a:spLocks noGrp="1"/>
          </p:cNvSpPr>
          <p:nvPr>
            <p:ph type="ctrTitle" idx="0"/>
          </p:nvPr>
        </p:nvSpPr>
        <p:spPr>
          <a:xfrm>
            <a:off x="-12314" y="2130425"/>
            <a:ext cx="12192000" cy="1470025"/>
          </a:xfrm>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idx="0"/>
          </p:nvPr>
        </p:nvSpPr>
        <p:spPr>
          <a:xfrm>
            <a:off x="609599" y="274638"/>
            <a:ext cx="10972799" cy="1143000"/>
          </a:xfrm>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sz="quarter" idx="1"/>
          </p:nvPr>
        </p:nvSpPr>
        <p:spPr>
          <a:xfrm>
            <a:off x="2859322" y="2196090"/>
            <a:ext cx="6475199" cy="3240000"/>
          </a:xfrm>
        </p:spPr>
        <p:txBody>
          <a:bodyPr>
            <a:normAutofit/>
          </a:bodyPr>
          <a:lstStyle>
            <a:lvl1pPr>
              <a:lnSpc>
                <a:spcPct val="150000"/>
              </a:lnSpc>
              <a:defRPr sz="2400"/>
            </a:lvl1pPr>
            <a:lvl2pPr>
              <a:defRPr sz="2000"/>
            </a:lvl2pPr>
            <a:lvl3pPr>
              <a:defRPr sz="1800"/>
            </a:lvl3pPr>
            <a:lvl4pPr>
              <a:defRPr sz="1600"/>
            </a:lvl4pPr>
            <a:lvl5pPr>
              <a:defRPr sz="1600"/>
            </a:lvl5pPr>
          </a:lstStyle>
          <a:p>
            <a:pPr lvl="0"/>
            <a:r>
              <a:rPr lang="ko-KR" altLang="en-US" smtClean="0"/>
              <a:t>첫째 목차</a:t>
            </a:r>
            <a:endParaRPr lang="ko-KR" altLang="en-US"/>
          </a:p>
          <a:p>
            <a:pPr lvl="0"/>
            <a:r>
              <a:rPr lang="ko-KR" altLang="en-US" smtClean="0"/>
              <a:t>둘째 목차</a:t>
            </a:r>
            <a:endParaRPr lang="ko-KR" altLang="en-US"/>
          </a:p>
          <a:p>
            <a:pPr lvl="0"/>
            <a:r>
              <a:rPr lang="ko-KR" altLang="en-US" smtClean="0"/>
              <a:t>셋째 목차</a:t>
            </a:r>
            <a:endParaRPr lang="ko-KR" altLang="en-US"/>
          </a:p>
          <a:p>
            <a:pPr lvl="0"/>
            <a:r>
              <a:rPr lang="ko-KR" altLang="en-US" smtClean="0"/>
              <a:t>넷째 목차</a:t>
            </a:r>
            <a:endParaRPr lang="ko-KR" altLang="en-US"/>
          </a:p>
          <a:p>
            <a:pPr lvl="0"/>
            <a:r>
              <a:rPr lang="ko-KR" altLang="en-US" smtClean="0"/>
              <a:t>다섯째 목차</a:t>
            </a:r>
            <a:endParaRPr lang="ko-KR" altLang="en-US"/>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idx="0"/>
          </p:nvPr>
        </p:nvSpPr>
        <p:spPr>
          <a:xfrm>
            <a:off x="8839199" y="274638"/>
            <a:ext cx="2743199" cy="5851525"/>
          </a:xfrm>
        </p:spPr>
        <p:txBody>
          <a:bodyPr vert="eaVert"/>
          <a:lstStyle/>
          <a:p>
            <a:r>
              <a:rPr lang="ko-KR" altLang="en-US" smtClean="0"/>
              <a:t>마스터 제목 스타일 편집</a:t>
            </a:r>
            <a:endParaRPr lang="ko-KR" altLang="en-US"/>
          </a:p>
        </p:txBody>
      </p:sp>
      <p:sp>
        <p:nvSpPr>
          <p:cNvPr id="3" name="세로 본문 개체 틀 2"/>
          <p:cNvSpPr>
            <a:spLocks noGrp="1"/>
          </p:cNvSpPr>
          <p:nvPr>
            <p:ph type="body" orient="vert" idx="1"/>
          </p:nvPr>
        </p:nvSpPr>
        <p:spPr>
          <a:xfrm>
            <a:off x="609599" y="274638"/>
            <a:ext cx="8026399"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idx="0"/>
          </p:nvPr>
        </p:nvSpPr>
        <p:spPr>
          <a:xfrm>
            <a:off x="963083" y="4406900"/>
            <a:ext cx="10363199" cy="1362075"/>
          </a:xfrm>
        </p:spPr>
        <p:txBody>
          <a:bodyPr anchor="t"/>
          <a:lstStyle>
            <a:lvl1pPr>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tbl" preserve="1">
  <p:cSld name="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r>
              <a:rPr lang="ko-KR" altLang="en-US" smtClean="0"/>
              <a:t>마스터 제목 스타일 편집</a:t>
            </a:r>
            <a:endParaRPr lang="ko-KR" altLang="en-US"/>
          </a:p>
        </p:txBody>
      </p:sp>
      <p:sp>
        <p:nvSpPr>
          <p:cNvPr id="3" name="표 개체 틀 2"/>
          <p:cNvSpPr>
            <a:spLocks noGrp="1"/>
          </p:cNvSpPr>
          <p:nvPr>
            <p:ph type="tbl" sz="quarter" idx="1"/>
          </p:nvPr>
        </p:nvSpPr>
        <p:spPr>
          <a:xfrm>
            <a:off x="608037" y="1643063"/>
            <a:ext cx="10972799" cy="4525200"/>
          </a:xfrm>
        </p:spPr>
        <p:txBody>
          <a:bodyPr/>
          <a:lstStyle>
            <a:lvl1pPr marL="0" indent="0">
              <a:buFontTx/>
              <a:buNone/>
              <a:defRPr/>
            </a:lvl1pPr>
          </a:lstStyle>
          <a:p>
            <a:r>
              <a:rPr lang="ko-KR" altLang="en-US" smtClean="0"/>
              <a:t>표를 추가하려면 아이콘을 클릭하십시오</a:t>
            </a:r>
            <a:endParaRPr lang="ko-KR" altLang="en-US"/>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defRPr/>
            </a:pPr>
            <a:r>
              <a:rPr lang="ko-KR" altLang="en-US"/>
              <a:t>마스터 제목 스타일 편집</a:t>
            </a:r>
            <a:endParaRPr lang="ko-KR" altLang="en-US"/>
          </a:p>
        </p:txBody>
      </p:sp>
      <p:sp>
        <p:nvSpPr>
          <p:cNvPr id="3" name="내용 개체 틀 2"/>
          <p:cNvSpPr>
            <a:spLocks noGrp="1"/>
          </p:cNvSpPr>
          <p:nvPr>
            <p:ph sz="half" idx="1"/>
          </p:nvPr>
        </p:nvSpPr>
        <p:spPr>
          <a:xfrm>
            <a:off x="609328" y="1599540"/>
            <a:ext cx="5382407" cy="21950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4" name="내용 개체 틀 3"/>
          <p:cNvSpPr>
            <a:spLocks noGrp="1"/>
          </p:cNvSpPr>
          <p:nvPr>
            <p:ph sz="half" idx="2"/>
          </p:nvPr>
        </p:nvSpPr>
        <p:spPr>
          <a:xfrm>
            <a:off x="6194846" y="1599540"/>
            <a:ext cx="5382407" cy="21950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5" name="내용 개체 틀 4"/>
          <p:cNvSpPr>
            <a:spLocks noGrp="1"/>
          </p:cNvSpPr>
          <p:nvPr>
            <p:ph sz="half" idx="3"/>
          </p:nvPr>
        </p:nvSpPr>
        <p:spPr>
          <a:xfrm>
            <a:off x="607766" y="3982577"/>
            <a:ext cx="5382407" cy="21950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내용 개체 틀 5"/>
          <p:cNvSpPr>
            <a:spLocks noGrp="1"/>
          </p:cNvSpPr>
          <p:nvPr>
            <p:ph sz="half" idx="4"/>
          </p:nvPr>
        </p:nvSpPr>
        <p:spPr>
          <a:xfrm>
            <a:off x="6193284" y="3982577"/>
            <a:ext cx="5382407" cy="219509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10" name="날짜 개체 틀 3"/>
          <p:cNvSpPr>
            <a:spLocks noGrp="1"/>
          </p:cNvSpPr>
          <p:nvPr>
            <p:ph type="dt" sz="half" idx="10"/>
          </p:nvPr>
        </p:nvSpPr>
        <p:spPr>
          <a:xfrm>
            <a:off x="836481" y="6353597"/>
            <a:ext cx="2742649" cy="365046"/>
          </a:xfrm>
          <a:noFill/>
          <a:ln w="9525" cap="flat" cmpd="sng" algn="ctr">
            <a:noFill/>
            <a:prstDash val="solid"/>
            <a:round/>
            <a:headEnd w="med" len="med"/>
            <a:tailEnd w="med" len="med"/>
          </a:ln>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l" defTabSz="1028836" rtl="0" eaLnBrk="1" latinLnBrk="1" hangingPunct="1">
              <a:lnSpc>
                <a:spcPct val="100000"/>
              </a:lnSpc>
              <a:spcBef>
                <a:spcPct val="0"/>
              </a:spcBef>
              <a:spcAft>
                <a:spcPct val="0"/>
              </a:spcAft>
              <a:buNone/>
              <a:defRPr/>
            </a:pPr>
            <a:fld id="{D8D7A7C4-C82A-4D21-9AB0-F0C5A1D3EF09}" type="datetime1">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pPr marL="0" lvl="0" indent="0" algn="l" defTabSz="1028836" rtl="0" eaLnBrk="1" latinLnBrk="1" hangingPunct="1">
                <a:lnSpc>
                  <a:spcPct val="100000"/>
                </a:lnSpc>
                <a:spcBef>
                  <a:spcPct val="0"/>
                </a:spcBef>
                <a:spcAft>
                  <a:spcPct val="0"/>
                </a:spcAft>
                <a:buNone/>
                <a:defRPr/>
              </a:pPr>
              <a:t>2021-05-15</a:t>
            </a:fld>
            <a:endPar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endParaRPr>
          </a:p>
        </p:txBody>
      </p:sp>
      <p:sp>
        <p:nvSpPr>
          <p:cNvPr id="11" name="바닥글 개체 틀 4"/>
          <p:cNvSpPr>
            <a:spLocks noGrp="1"/>
          </p:cNvSpPr>
          <p:nvPr>
            <p:ph type="ftr" sz="quarter" idx="11"/>
          </p:nvPr>
        </p:nvSpPr>
        <p:spPr>
          <a:xfrm>
            <a:off x="4036276" y="6353597"/>
            <a:ext cx="4114030" cy="365046"/>
          </a:xfrm>
          <a:noFill/>
          <a:ln w="9525" cap="flat" cmpd="sng" algn="ctr">
            <a:noFill/>
            <a:prstDash val="solid"/>
            <a:round/>
            <a:headEnd w="med" len="med"/>
            <a:tailEnd w="med" len="med"/>
          </a:ln>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t/>
            </a:r>
            <a:endPar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endParaRPr>
          </a:p>
        </p:txBody>
      </p:sp>
      <p:sp>
        <p:nvSpPr>
          <p:cNvPr id="12" name="슬라이드 번호 개체 틀 5"/>
          <p:cNvSpPr>
            <a:spLocks noGrp="1"/>
          </p:cNvSpPr>
          <p:nvPr>
            <p:ph type="sldNum" sz="quarter" idx="12"/>
          </p:nvPr>
        </p:nvSpPr>
        <p:spPr>
          <a:xfrm>
            <a:off x="8607453" y="6353597"/>
            <a:ext cx="2742705" cy="365046"/>
          </a:xfrm>
          <a:noFill/>
          <a:ln w="9525" cap="flat" cmpd="sng" algn="ctr">
            <a:noFill/>
            <a:prstDash val="solid"/>
            <a:round/>
            <a:headEnd w="med" len="med"/>
            <a:tailEnd w="med" len="med"/>
          </a:ln>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r" defTabSz="1028836" rtl="0" eaLnBrk="1" latinLnBrk="1" hangingPunct="1">
              <a:lnSpc>
                <a:spcPct val="100000"/>
              </a:lnSpc>
              <a:spcBef>
                <a:spcPct val="0"/>
              </a:spcBef>
              <a:spcAft>
                <a:spcPct val="0"/>
              </a:spcAft>
              <a:buNone/>
              <a:defRPr/>
            </a:pPr>
            <a:fld id="{55A8F3E3-7A87-4B86-8A21-A03568E7BEB6}" type="slidenum">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rPr>
              <a:pPr marL="0" lvl="0" indent="0" algn="r" defTabSz="1028836" rtl="0" eaLnBrk="1" latinLnBrk="1" hangingPunct="1">
                <a:lnSpc>
                  <a:spcPct val="100000"/>
                </a:lnSpc>
                <a:spcBef>
                  <a:spcPct val="0"/>
                </a:spcBef>
                <a:spcAft>
                  <a:spcPct val="0"/>
                </a:spcAft>
                <a:buNone/>
                <a:defRPr/>
              </a:pPr>
              <a:t>‹#›</a:t>
            </a:fld>
            <a:endParaRPr xmlns:mc="http://schemas.openxmlformats.org/markup-compatibility/2006" xmlns:hp="http://schemas.haansoft.com/office/presentation/8.0" kumimoji="1" lang="ko-KR" altLang="en-US" sz="1200" b="0" i="0" mc:Ignorable="hp" hp:hslEmbossed="0">
              <a:solidFill>
                <a:srgbClr val="8c8c8c">
                  <a:alpha val="100000"/>
                </a:srgbClr>
              </a:solidFill>
              <a:latin typeface="Noto Sans"/>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idx="0"/>
          </p:nvPr>
        </p:nvSpPr>
        <p:spPr>
          <a:xfrm>
            <a:off x="2389717" y="4800600"/>
            <a:ext cx="7315199"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2389717" y="612775"/>
            <a:ext cx="7315199" cy="4114800"/>
          </a:xfrm>
        </p:spPr>
        <p:txBody>
          <a:bodyPr>
            <a:normAutofit/>
          </a:bodyPr>
          <a:lstStyle/>
          <a:p>
            <a:pPr lvl="0"/>
            <a:r>
              <a:rPr lang="ko-KR" altLang="en-US" smtClean="0"/>
              <a:t>그림을 추가하려면 아이콘을 클릭하십시오</a:t>
            </a:r>
            <a:endParaRPr lang="ko-KR" altLang="en-US"/>
          </a:p>
        </p:txBody>
      </p:sp>
      <p:sp>
        <p:nvSpPr>
          <p:cNvPr id="4" name="텍스트 개체 틀 3"/>
          <p:cNvSpPr>
            <a:spLocks noGrp="1"/>
          </p:cNvSpPr>
          <p:nvPr>
            <p:ph type="body" sz="half" idx="2"/>
          </p:nvPr>
        </p:nvSpPr>
        <p:spPr>
          <a:xfrm>
            <a:off x="2389717" y="5367338"/>
            <a:ext cx="7315199" cy="804862"/>
          </a:xfrm>
        </p:spPr>
        <p:txBody>
          <a:bodyPr/>
          <a:lstStyle>
            <a:lvl1pPr>
              <a:defRPr sz="1411"/>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ko-KR" altLang="en-US" smtClean="0"/>
              <a:t>마스터 텍스트 스타일을 편집합니다</a:t>
            </a:r>
          </a:p>
        </p:txBody>
      </p:sp>
      <p:sp>
        <p:nvSpPr>
          <p:cNvPr id="10" name="날짜 개체 틀 4"/>
          <p:cNvSpPr>
            <a:spLocks noGrp="1"/>
          </p:cNvSpPr>
          <p:nvPr>
            <p:ph type="dt" sz="half" idx="10"/>
          </p:nvPr>
        </p:nvSpPr>
        <p:spPr/>
        <p:txBody>
          <a:bodyPr/>
          <a:lstStyle/>
          <a:p>
            <a:fld id="{D8D7A7C4-C82A-4D21-9AB0-F0C5A1D3EF09}" type="datetimeFigureOut">
              <a:rPr lang="ko-KR" altLang="en-US" smtClean="0"/>
              <a:pPr/>
              <a:t>2009-12-07</a:t>
            </a:fld>
            <a:endParaRPr lang="ko-KR" altLang="en-US"/>
          </a:p>
        </p:txBody>
      </p:sp>
      <p:sp>
        <p:nvSpPr>
          <p:cNvPr id="11" name="바닥글 개체 틀 5"/>
          <p:cNvSpPr>
            <a:spLocks noGrp="1"/>
          </p:cNvSpPr>
          <p:nvPr>
            <p:ph type="ftr" sz="quarter" idx="11"/>
          </p:nvPr>
        </p:nvSpPr>
        <p:spPr/>
        <p:txBody>
          <a:bodyPr/>
          <a:lstStyle/>
          <a:p>
            <a:endParaRPr lang="ko-KR" altLang="en-US"/>
          </a:p>
        </p:txBody>
      </p:sp>
      <p:sp>
        <p:nvSpPr>
          <p:cNvPr id="12" name="슬라이드 번호 개체 틀 6"/>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14" Type="http://schemas.openxmlformats.org/officeDocument/2006/relationships/image" Target="../media/image1.png"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slideLayout" Target="../slideLayouts/slideLayout22.xml"  /><Relationship Id="rId11" Type="http://schemas.openxmlformats.org/officeDocument/2006/relationships/slideLayout" Target="../slideLayouts/slideLayout23.xml"  /><Relationship Id="rId12" Type="http://schemas.openxmlformats.org/officeDocument/2006/relationships/slideLayout" Target="../slideLayouts/slideLayout24.xml"  /><Relationship Id="rId13" Type="http://schemas.openxmlformats.org/officeDocument/2006/relationships/theme" Target="../theme/theme2.xml"  /><Relationship Id="rId14" Type="http://schemas.openxmlformats.org/officeDocument/2006/relationships/image" Target="../media/image1.png"  /><Relationship Id="rId2" Type="http://schemas.openxmlformats.org/officeDocument/2006/relationships/slideLayout" Target="../slideLayouts/slideLayout14.xml"  /><Relationship Id="rId3" Type="http://schemas.openxmlformats.org/officeDocument/2006/relationships/slideLayout" Target="../slideLayouts/slideLayout15.xml"  /><Relationship Id="rId4" Type="http://schemas.openxmlformats.org/officeDocument/2006/relationships/slideLayout" Target="../slideLayouts/slideLayout16.xml"  /><Relationship Id="rId5" Type="http://schemas.openxmlformats.org/officeDocument/2006/relationships/slideLayout" Target="../slideLayouts/slideLayout17.xml"  /><Relationship Id="rId6" Type="http://schemas.openxmlformats.org/officeDocument/2006/relationships/slideLayout" Target="../slideLayouts/slideLayout18.xml"  /><Relationship Id="rId7" Type="http://schemas.openxmlformats.org/officeDocument/2006/relationships/slideLayout" Target="../slideLayouts/slideLayout19.xml"  /><Relationship Id="rId8" Type="http://schemas.openxmlformats.org/officeDocument/2006/relationships/slideLayout" Target="../slideLayouts/slideLayout20.xml"  /><Relationship Id="rId9" Type="http://schemas.openxmlformats.org/officeDocument/2006/relationships/slideLayout" Target="../slideLayouts/slideLayout21.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한컴오피스">
    <p:bg>
      <p:bgPr shadeToTitle="0">
        <a:blipFill rotWithShape="1">
          <a:blip r:embed="rId14"/>
          <a:tile tx="0" ty="0" sx="100000" sy="100000" flip="none" algn="tl"/>
        </a:blipFill>
      </p:bgPr>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609328" y="274524"/>
            <a:ext cx="10967924" cy="1142528"/>
          </a:xfrm>
          <a:prstGeom prst="rect">
            <a:avLst/>
          </a:prstGeom>
        </p:spPr>
        <p:txBody>
          <a:bodyPr vert="horz" lIns="91440" tIns="45720" rIns="91440" bIns="45720" anchor="ctr">
            <a:normAutofit/>
          </a:bodyPr>
          <a:lstStyle/>
          <a:p>
            <a:pPr lvl="0">
              <a:defRPr/>
            </a:pPr>
            <a:r>
              <a:rPr lang="ko-KR" altLang="en-US"/>
              <a:t>마스터 제목 스타일 편집</a:t>
            </a:r>
            <a:endParaRPr lang="ko-KR" altLang="en-US"/>
          </a:p>
        </p:txBody>
      </p:sp>
      <p:sp>
        <p:nvSpPr>
          <p:cNvPr id="3" name="텍스트 개체 틀 2"/>
          <p:cNvSpPr>
            <a:spLocks noGrp="1"/>
          </p:cNvSpPr>
          <p:nvPr>
            <p:ph type="body" idx="1"/>
          </p:nvPr>
        </p:nvSpPr>
        <p:spPr>
          <a:xfrm>
            <a:off x="609328" y="1599540"/>
            <a:ext cx="10967924" cy="4524097"/>
          </a:xfrm>
          <a:prstGeom prst="rect">
            <a:avLst/>
          </a:prstGeom>
        </p:spPr>
        <p:txBody>
          <a:bodyPr vert="horz" lIns="91440" tIns="45720" rIns="91440" bIns="45720">
            <a:norm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4" name="날짜 개체 틀 3"/>
          <p:cNvSpPr>
            <a:spLocks noGrp="1"/>
          </p:cNvSpPr>
          <p:nvPr>
            <p:ph type="dt" sz="half" idx="2"/>
          </p:nvPr>
        </p:nvSpPr>
        <p:spPr>
          <a:xfrm>
            <a:off x="836481" y="6353597"/>
            <a:ext cx="2742649"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l" defTabSz="1028836" rtl="0" eaLnBrk="1" latinLnBrk="1" hangingPunct="1">
              <a:lnSpc>
                <a:spcPct val="100000"/>
              </a:lnSpc>
              <a:spcBef>
                <a:spcPct val="0"/>
              </a:spcBef>
              <a:spcAft>
                <a:spcPct val="0"/>
              </a:spcAft>
              <a:buNone/>
              <a:defRPr/>
            </a:pPr>
            <a:fld id="{D422D86A-5F52-4165-8473-F1B836277586}" type="datetime1">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pPr marL="0" lvl="0" indent="0" algn="l" defTabSz="1028836" rtl="0" eaLnBrk="1" latinLnBrk="1" hangingPunct="1">
                <a:lnSpc>
                  <a:spcPct val="100000"/>
                </a:lnSpc>
                <a:spcBef>
                  <a:spcPct val="0"/>
                </a:spcBef>
                <a:spcAft>
                  <a:spcPct val="0"/>
                </a:spcAft>
                <a:buNone/>
                <a:defRPr/>
              </a:pPr>
              <a:t>2021-05-15</a:t>
            </a:fld>
            <a:endPar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endParaRPr>
          </a:p>
        </p:txBody>
      </p:sp>
      <p:sp>
        <p:nvSpPr>
          <p:cNvPr id="5" name="바닥글 개체 틀 4"/>
          <p:cNvSpPr>
            <a:spLocks noGrp="1"/>
          </p:cNvSpPr>
          <p:nvPr>
            <p:ph type="ftr" sz="quarter" idx="3"/>
          </p:nvPr>
        </p:nvSpPr>
        <p:spPr>
          <a:xfrm>
            <a:off x="4036276" y="6353597"/>
            <a:ext cx="4114030"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t/>
            </a:r>
            <a:endPar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endParaRPr>
          </a:p>
        </p:txBody>
      </p:sp>
      <p:sp>
        <p:nvSpPr>
          <p:cNvPr id="6" name="슬라이드 번호 개체 틀 5"/>
          <p:cNvSpPr>
            <a:spLocks noGrp="1"/>
          </p:cNvSpPr>
          <p:nvPr>
            <p:ph type="sldNum" sz="quarter" idx="4"/>
          </p:nvPr>
        </p:nvSpPr>
        <p:spPr>
          <a:xfrm>
            <a:off x="8607453" y="6353597"/>
            <a:ext cx="2742705"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r" defTabSz="1028836" rtl="0" eaLnBrk="1" latinLnBrk="1" hangingPunct="1">
              <a:lnSpc>
                <a:spcPct val="100000"/>
              </a:lnSpc>
              <a:spcBef>
                <a:spcPct val="0"/>
              </a:spcBef>
              <a:spcAft>
                <a:spcPct val="0"/>
              </a:spcAft>
              <a:buNone/>
              <a:defRPr/>
            </a:pPr>
            <a:fld id="{F7DEC6CB-6955-43C1-BE86-95ABD37C4269}" type="slidenum">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pPr marL="0" lvl="0" indent="0" algn="r" defTabSz="1028836" rtl="0" eaLnBrk="1" latinLnBrk="1" hangingPunct="1">
                <a:lnSpc>
                  <a:spcPct val="100000"/>
                </a:lnSpc>
                <a:spcBef>
                  <a:spcPct val="0"/>
                </a:spcBef>
                <a:spcAft>
                  <a:spcPct val="0"/>
                </a:spcAft>
                <a:buNone/>
                <a:defRPr/>
              </a:pPr>
              <a:t>‹#›</a:t>
            </a:fld>
            <a:endParaRPr xmlns:mc="http://schemas.openxmlformats.org/markup-compatibility/2006" xmlns:hp="http://schemas.haansoft.com/office/presentation/8.0" kumimoji="1" lang="ko-KR" altLang="en-US" sz="1200" b="0" i="0" mc:Ignorable="hp" hp:hslEmbossed="0">
              <a:solidFill>
                <a:srgbClr val="8c8c8c">
                  <a:alpha val="100000"/>
                </a:srgbClr>
              </a:solidFill>
              <a:latin typeface="Noto Sans"/>
              <a:ea typeface="+mn-ea"/>
              <a:cs typeface="+mn-cs"/>
            </a:endParaRP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ransition xmlns:mc="http://schemas.openxmlformats.org/markup-compatibility/2006" xmlns:hp="http://schemas.haansoft.com/office/presentation/8.0" mc:Ignorable="hp" hp:hslDur="50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한컴오피스">
    <p:bg>
      <p:bgPr shadeToTitle="0">
        <a:blipFill rotWithShape="1">
          <a:blip r:embed="rId14"/>
          <a:tile tx="0" ty="0" sx="100000" sy="100000" flip="none" algn="tl"/>
        </a:blipFill>
      </p:bgPr>
    </p:bg>
    <p:spTree>
      <p:nvGrpSpPr>
        <p:cNvPr id="1" name=""/>
        <p:cNvGrpSpPr/>
        <p:nvPr/>
      </p:nvGrpSpPr>
      <p:grpSpPr>
        <a:xfrm>
          <a:off x="0" y="0"/>
          <a:ext cx="0" cy="0"/>
          <a:chOff x="0" y="0"/>
          <a:chExt cx="0" cy="0"/>
        </a:xfrm>
      </p:grpSpPr>
      <p:sp>
        <p:nvSpPr>
          <p:cNvPr id="2" name="제목 개체 틀 1"/>
          <p:cNvSpPr>
            <a:spLocks noGrp="1"/>
          </p:cNvSpPr>
          <p:nvPr>
            <p:ph type="title" idx="0"/>
          </p:nvPr>
        </p:nvSpPr>
        <p:spPr>
          <a:xfrm>
            <a:off x="836481" y="363483"/>
            <a:ext cx="10513676" cy="1325331"/>
          </a:xfrm>
          <a:prstGeom prst="rect">
            <a:avLst/>
          </a:prstGeom>
          <a:noFill/>
          <a:ln w="9525" cap="flat" cmpd="sng" algn="ctr">
            <a:noFill/>
            <a:prstDash val="solid"/>
            <a:round/>
            <a:headEnd w="med" len="med"/>
            <a:tailEnd w="med" len="med"/>
          </a:ln>
        </p:spPr>
        <p:txBody>
          <a:bodyPr vert="horz" wrap="square" lIns="91440" tIns="45720" rIns="91440" bIns="45720" anchor="ctr">
            <a:normAutofit/>
          </a:bodyPr>
          <a:lstStyle/>
          <a:p>
            <a:pPr marL="0" lvl="0" indent="0" algn="ctr" defTabSz="1028836" rtl="0" eaLnBrk="1" latinLnBrk="1" hangingPunct="1">
              <a:lnSpc>
                <a:spcPct val="110000"/>
              </a:lnSpc>
              <a:spcBef>
                <a:spcPct val="0"/>
              </a:spcBef>
              <a:spcAft>
                <a:spcPct val="0"/>
              </a:spcAft>
              <a:buNone/>
              <a:defRPr/>
            </a:pPr>
            <a:r>
              <a:rPr xmlns:mc="http://schemas.openxmlformats.org/markup-compatibility/2006" xmlns:hp="http://schemas.haansoft.com/office/presentation/8.0" kumimoji="0" lang="ko-KR" altLang="en-US" sz="4400" b="0" i="0" baseline="0" mc:Ignorable="hp" hp:hslEmbossed="0">
                <a:solidFill>
                  <a:schemeClr val="tx2"/>
                </a:solidFill>
                <a:latin typeface="Arial"/>
                <a:sym typeface="Arial"/>
              </a:rPr>
              <a:t>마스터 제목 스타일 편집</a:t>
            </a:r>
            <a:endParaRPr xmlns:mc="http://schemas.openxmlformats.org/markup-compatibility/2006" xmlns:hp="http://schemas.haansoft.com/office/presentation/8.0" kumimoji="0" lang="ko-KR" altLang="en-US" sz="4400" b="0" i="0" baseline="0" mc:Ignorable="hp" hp:hslEmbossed="0">
              <a:solidFill>
                <a:schemeClr val="tx2"/>
              </a:solidFill>
              <a:latin typeface="Arial"/>
              <a:sym typeface="Arial"/>
            </a:endParaRPr>
          </a:p>
        </p:txBody>
      </p:sp>
      <p:sp>
        <p:nvSpPr>
          <p:cNvPr id="3" name="텍스트 개체 틀 2"/>
          <p:cNvSpPr>
            <a:spLocks noGrp="1"/>
          </p:cNvSpPr>
          <p:nvPr>
            <p:ph type="body" idx="1"/>
          </p:nvPr>
        </p:nvSpPr>
        <p:spPr>
          <a:xfrm>
            <a:off x="836481" y="1823725"/>
            <a:ext cx="10513676" cy="4350529"/>
          </a:xfrm>
          <a:prstGeom prst="rect">
            <a:avLst/>
          </a:prstGeom>
          <a:noFill/>
          <a:ln w="9525" cap="flat" cmpd="sng" algn="ctr">
            <a:noFill/>
            <a:prstDash val="solid"/>
            <a:round/>
            <a:headEnd w="med" len="med"/>
            <a:tailEnd w="med" len="med"/>
          </a:ln>
        </p:spPr>
        <p:txBody>
          <a:bodyPr vert="horz" wrap="square" lIns="91440" tIns="45720" rIns="91440" bIns="45720" anchor="t">
            <a:normAutofit/>
          </a:bodyPr>
          <a:lstStyle/>
          <a:p>
            <a:pPr marL="0" lvl="0" indent="0" algn="l" defTabSz="1028836" rtl="0" eaLnBrk="1" latinLnBrk="1" hangingPunct="1">
              <a:lnSpc>
                <a:spcPct val="110000"/>
              </a:lnSpc>
              <a:spcBef>
                <a:spcPct val="0"/>
              </a:spcBef>
              <a:spcAft>
                <a:spcPct val="0"/>
              </a:spcAft>
              <a:buClr>
                <a:schemeClr val="tx1"/>
              </a:buClr>
              <a:buSzPct val="100000"/>
              <a:buFont typeface="Arial"/>
              <a:buChar char="•"/>
              <a:defRPr/>
            </a:pPr>
            <a:r>
              <a:rPr xmlns:mc="http://schemas.openxmlformats.org/markup-compatibility/2006" xmlns:hp="http://schemas.haansoft.com/office/presentation/8.0" kumimoji="0" lang="ko-KR" altLang="en-US" sz="3200" b="0" i="0" baseline="0" mc:Ignorable="hp" hp:hslEmbossed="0">
                <a:solidFill>
                  <a:schemeClr val="tx1"/>
                </a:solidFill>
                <a:latin typeface="Arial"/>
                <a:sym typeface="Arial"/>
              </a:rPr>
              <a:t>마스터 텍스트 스타일을 편집하려면 클릭</a:t>
            </a:r>
            <a:endParaRPr xmlns:mc="http://schemas.openxmlformats.org/markup-compatibility/2006" xmlns:hp="http://schemas.haansoft.com/office/presentation/8.0" kumimoji="0" lang="ko-KR" altLang="en-US" sz="3200" b="0" i="0" baseline="0" mc:Ignorable="hp" hp:hslEmbossed="0">
              <a:solidFill>
                <a:schemeClr val="tx1"/>
              </a:solidFill>
              <a:latin typeface="Arial"/>
              <a:sym typeface="Arial"/>
            </a:endParaRPr>
          </a:p>
          <a:p>
            <a:pPr marL="0" lvl="0" indent="0" algn="l" defTabSz="1028836" rtl="0" eaLnBrk="1" latinLnBrk="1" hangingPunct="1">
              <a:lnSpc>
                <a:spcPct val="110000"/>
              </a:lnSpc>
              <a:spcBef>
                <a:spcPct val="0"/>
              </a:spcBef>
              <a:spcAft>
                <a:spcPct val="0"/>
              </a:spcAft>
              <a:buClr>
                <a:schemeClr val="tx1"/>
              </a:buClr>
              <a:buSzPct val="100000"/>
              <a:buFont typeface="Arial"/>
              <a:buChar char="•"/>
              <a:defRPr/>
            </a:pPr>
            <a:r>
              <a:rPr xmlns:mc="http://schemas.openxmlformats.org/markup-compatibility/2006" xmlns:hp="http://schemas.haansoft.com/office/presentation/8.0" kumimoji="0" lang="ko-KR" altLang="en-US" sz="3200" b="0" i="0" baseline="0" mc:Ignorable="hp" hp:hslEmbossed="0">
                <a:solidFill>
                  <a:schemeClr val="tx1"/>
                </a:solidFill>
                <a:latin typeface="Arial"/>
                <a:sym typeface="Arial"/>
              </a:rPr>
              <a:t>두 번째 수준</a:t>
            </a:r>
            <a:endParaRPr xmlns:mc="http://schemas.openxmlformats.org/markup-compatibility/2006" xmlns:hp="http://schemas.haansoft.com/office/presentation/8.0" kumimoji="0" lang="ko-KR" altLang="en-US" sz="3200" b="0" i="0" baseline="0" mc:Ignorable="hp" hp:hslEmbossed="0">
              <a:solidFill>
                <a:schemeClr val="tx1"/>
              </a:solidFill>
              <a:latin typeface="Arial"/>
              <a:sym typeface="Arial"/>
            </a:endParaRPr>
          </a:p>
          <a:p>
            <a:pPr marL="0" lvl="0" indent="0" algn="l" defTabSz="1028836" rtl="0" eaLnBrk="1" latinLnBrk="1" hangingPunct="1">
              <a:lnSpc>
                <a:spcPct val="110000"/>
              </a:lnSpc>
              <a:spcBef>
                <a:spcPct val="0"/>
              </a:spcBef>
              <a:spcAft>
                <a:spcPct val="0"/>
              </a:spcAft>
              <a:buClr>
                <a:schemeClr val="tx1"/>
              </a:buClr>
              <a:buSzPct val="100000"/>
              <a:buFont typeface="Arial"/>
              <a:buChar char="•"/>
              <a:defRPr/>
            </a:pPr>
            <a:r>
              <a:rPr xmlns:mc="http://schemas.openxmlformats.org/markup-compatibility/2006" xmlns:hp="http://schemas.haansoft.com/office/presentation/8.0" kumimoji="0" lang="ko-KR" altLang="en-US" sz="3200" b="0" i="0" baseline="0" mc:Ignorable="hp" hp:hslEmbossed="0">
                <a:solidFill>
                  <a:schemeClr val="tx1"/>
                </a:solidFill>
                <a:latin typeface="Arial"/>
                <a:sym typeface="Arial"/>
              </a:rPr>
              <a:t>세 번째 수준</a:t>
            </a:r>
            <a:endParaRPr xmlns:mc="http://schemas.openxmlformats.org/markup-compatibility/2006" xmlns:hp="http://schemas.haansoft.com/office/presentation/8.0" kumimoji="0" lang="ko-KR" altLang="en-US" sz="3200" b="0" i="0" baseline="0" mc:Ignorable="hp" hp:hslEmbossed="0">
              <a:solidFill>
                <a:schemeClr val="tx1"/>
              </a:solidFill>
              <a:latin typeface="Arial"/>
              <a:sym typeface="Arial"/>
            </a:endParaRPr>
          </a:p>
          <a:p>
            <a:pPr marL="0" lvl="0" indent="0" algn="l" defTabSz="1028836" rtl="0" eaLnBrk="1" latinLnBrk="1" hangingPunct="1">
              <a:lnSpc>
                <a:spcPct val="110000"/>
              </a:lnSpc>
              <a:spcBef>
                <a:spcPct val="0"/>
              </a:spcBef>
              <a:spcAft>
                <a:spcPct val="0"/>
              </a:spcAft>
              <a:buClr>
                <a:schemeClr val="tx1"/>
              </a:buClr>
              <a:buSzPct val="100000"/>
              <a:buFont typeface="Arial"/>
              <a:buChar char="•"/>
              <a:defRPr/>
            </a:pPr>
            <a:r>
              <a:rPr xmlns:mc="http://schemas.openxmlformats.org/markup-compatibility/2006" xmlns:hp="http://schemas.haansoft.com/office/presentation/8.0" kumimoji="0" lang="ko-KR" altLang="en-US" sz="3200" b="0" i="0" baseline="0" mc:Ignorable="hp" hp:hslEmbossed="0">
                <a:solidFill>
                  <a:schemeClr val="tx1"/>
                </a:solidFill>
                <a:latin typeface="Arial"/>
                <a:sym typeface="Arial"/>
              </a:rPr>
              <a:t>네 번째 수준</a:t>
            </a:r>
            <a:endParaRPr xmlns:mc="http://schemas.openxmlformats.org/markup-compatibility/2006" xmlns:hp="http://schemas.haansoft.com/office/presentation/8.0" kumimoji="0" lang="ko-KR" altLang="en-US" sz="3200" b="0" i="0" baseline="0" mc:Ignorable="hp" hp:hslEmbossed="0">
              <a:solidFill>
                <a:schemeClr val="tx1"/>
              </a:solidFill>
              <a:latin typeface="Arial"/>
              <a:sym typeface="Arial"/>
            </a:endParaRPr>
          </a:p>
          <a:p>
            <a:pPr marL="0" lvl="0" indent="0" algn="l" defTabSz="1028836" rtl="0" eaLnBrk="1" latinLnBrk="1" hangingPunct="1">
              <a:lnSpc>
                <a:spcPct val="110000"/>
              </a:lnSpc>
              <a:spcBef>
                <a:spcPct val="0"/>
              </a:spcBef>
              <a:spcAft>
                <a:spcPct val="0"/>
              </a:spcAft>
              <a:buClr>
                <a:schemeClr val="tx1"/>
              </a:buClr>
              <a:buSzPct val="100000"/>
              <a:buFont typeface="Arial"/>
              <a:buChar char="•"/>
              <a:defRPr/>
            </a:pPr>
            <a:r>
              <a:rPr xmlns:mc="http://schemas.openxmlformats.org/markup-compatibility/2006" xmlns:hp="http://schemas.haansoft.com/office/presentation/8.0" kumimoji="0" lang="ko-KR" altLang="en-US" sz="3200" b="0" i="0" baseline="0" mc:Ignorable="hp" hp:hslEmbossed="0">
                <a:solidFill>
                  <a:schemeClr val="tx1"/>
                </a:solidFill>
                <a:latin typeface="Arial"/>
                <a:sym typeface="Arial"/>
              </a:rPr>
              <a:t>다섯 번째 수준</a:t>
            </a:r>
            <a:endParaRPr xmlns:mc="http://schemas.openxmlformats.org/markup-compatibility/2006" xmlns:hp="http://schemas.haansoft.com/office/presentation/8.0" kumimoji="0" lang="ko-KR" altLang="en-US" sz="3200" b="0" i="0" baseline="0" mc:Ignorable="hp" hp:hslEmbossed="0">
              <a:solidFill>
                <a:schemeClr val="tx1"/>
              </a:solidFill>
              <a:latin typeface="Arial"/>
              <a:sym typeface="Arial"/>
            </a:endParaRPr>
          </a:p>
        </p:txBody>
      </p:sp>
      <p:sp>
        <p:nvSpPr>
          <p:cNvPr id="4" name="날짜 개체 틀 3"/>
          <p:cNvSpPr>
            <a:spLocks noGrp="1"/>
          </p:cNvSpPr>
          <p:nvPr>
            <p:ph type="dt" sz="half" idx="2"/>
          </p:nvPr>
        </p:nvSpPr>
        <p:spPr>
          <a:xfrm>
            <a:off x="836481" y="6353597"/>
            <a:ext cx="2742649"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l" defTabSz="1028836" rtl="0" eaLnBrk="1" latinLnBrk="1" hangingPunct="1">
              <a:lnSpc>
                <a:spcPct val="100000"/>
              </a:lnSpc>
              <a:spcBef>
                <a:spcPct val="0"/>
              </a:spcBef>
              <a:spcAft>
                <a:spcPct val="0"/>
              </a:spcAft>
              <a:buNone/>
              <a:defRPr/>
            </a:pPr>
            <a:fld id="{D422D86A-5F52-4165-8473-F1B836277586}" type="datetime1">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pPr marL="0" lvl="0" indent="0" algn="l" defTabSz="1028836" rtl="0" eaLnBrk="1" latinLnBrk="1" hangingPunct="1">
                <a:lnSpc>
                  <a:spcPct val="100000"/>
                </a:lnSpc>
                <a:spcBef>
                  <a:spcPct val="0"/>
                </a:spcBef>
                <a:spcAft>
                  <a:spcPct val="0"/>
                </a:spcAft>
                <a:buNone/>
                <a:defRPr/>
              </a:pPr>
              <a:t>2021-05-15</a:t>
            </a:fld>
            <a:endPar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endParaRPr>
          </a:p>
        </p:txBody>
      </p:sp>
      <p:sp>
        <p:nvSpPr>
          <p:cNvPr id="5" name="바닥글 개체 틀 4"/>
          <p:cNvSpPr>
            <a:spLocks noGrp="1"/>
          </p:cNvSpPr>
          <p:nvPr>
            <p:ph type="ftr" sz="quarter" idx="3"/>
          </p:nvPr>
        </p:nvSpPr>
        <p:spPr>
          <a:xfrm>
            <a:off x="4036276" y="6353597"/>
            <a:ext cx="4114030"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t/>
            </a:r>
            <a:endPar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endParaRPr>
          </a:p>
        </p:txBody>
      </p:sp>
      <p:sp>
        <p:nvSpPr>
          <p:cNvPr id="6" name="슬라이드 번호 개체 틀 5"/>
          <p:cNvSpPr>
            <a:spLocks noGrp="1"/>
          </p:cNvSpPr>
          <p:nvPr>
            <p:ph type="sldNum" sz="quarter" idx="4"/>
          </p:nvPr>
        </p:nvSpPr>
        <p:spPr>
          <a:xfrm>
            <a:off x="8607453" y="6353597"/>
            <a:ext cx="2742705" cy="365046"/>
          </a:xfrm>
          <a:prstGeom prst="rect">
            <a:avLst/>
          </a:prstGeom>
          <a:noFill/>
          <a:ln w="9525" cap="flat" cmpd="sng" algn="ctr">
            <a:noFill/>
            <a:prstDash val="solid"/>
            <a:round/>
            <a:headEnd w="med" len="med"/>
            <a:tailEnd w="med" len="med"/>
          </a:ln>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defRPr>
            </a:lvl1pPr>
          </a:lstStyle>
          <a:p>
            <a:pPr marL="0" lvl="0" indent="0" algn="r" defTabSz="1028836" rtl="0" eaLnBrk="1" latinLnBrk="1" hangingPunct="1">
              <a:lnSpc>
                <a:spcPct val="100000"/>
              </a:lnSpc>
              <a:spcBef>
                <a:spcPct val="0"/>
              </a:spcBef>
              <a:spcAft>
                <a:spcPct val="0"/>
              </a:spcAft>
              <a:buNone/>
              <a:defRPr/>
            </a:pPr>
            <a:fld id="{E308CAC1-1BCD-4A26-9468-F83BFACE2B54}" type="slidenum">
              <a:rPr xmlns:mc="http://schemas.openxmlformats.org/markup-compatibility/2006" xmlns:hp="http://schemas.haansoft.com/office/presentation/8.0" kumimoji="1" lang="ko-KR" altLang="en-US" sz="1200" b="0" i="0" baseline="0" mc:Ignorable="hp" hp:hslEmbossed="0">
                <a:solidFill>
                  <a:srgbClr val="8c8c8c">
                    <a:alpha val="100000"/>
                  </a:srgbClr>
                </a:solidFill>
                <a:latin typeface="Noto Sans"/>
                <a:ea typeface="+mn-ea"/>
                <a:cs typeface="+mn-cs"/>
              </a:rPr>
              <a:pPr marL="0" lvl="0" indent="0" algn="r" defTabSz="1028836" rtl="0" eaLnBrk="1" latinLnBrk="1" hangingPunct="1">
                <a:lnSpc>
                  <a:spcPct val="100000"/>
                </a:lnSpc>
                <a:spcBef>
                  <a:spcPct val="0"/>
                </a:spcBef>
                <a:spcAft>
                  <a:spcPct val="0"/>
                </a:spcAft>
                <a:buNone/>
                <a:defRPr/>
              </a:pPr>
              <a:t>‹#›</a:t>
            </a:fld>
            <a:endParaRPr xmlns:mc="http://schemas.openxmlformats.org/markup-compatibility/2006" xmlns:hp="http://schemas.haansoft.com/office/presentation/8.0" kumimoji="1" lang="ko-KR" altLang="en-US" sz="1200" b="0" i="0" mc:Ignorable="hp" hp:hslEmbossed="0">
              <a:solidFill>
                <a:srgbClr val="8c8c8c">
                  <a:alpha val="100000"/>
                </a:srgbClr>
              </a:solidFill>
              <a:latin typeface="Noto Sans"/>
              <a:ea typeface="+mn-ea"/>
              <a:cs typeface="+mn-cs"/>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transition xmlns:mc="http://schemas.openxmlformats.org/markup-compatibility/2006" xmlns:hp="http://schemas.haansoft.com/office/presentation/8.0" mc:Ignorable="hp" hp:hslDur="50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2.png"  /></Relationships>
</file>

<file path=ppt/slides/_rels/slide10.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20.xml"  /><Relationship Id="rId3" Type="http://schemas.openxmlformats.org/officeDocument/2006/relationships/image" Target="../media/image26.png"  /><Relationship Id="rId4" Type="http://schemas.openxmlformats.org/officeDocument/2006/relationships/image" Target="../media/image27.png"  /><Relationship Id="rId5" Type="http://schemas.openxmlformats.org/officeDocument/2006/relationships/image" Target="../media/image28.png"  /><Relationship Id="rId6" Type="http://schemas.openxmlformats.org/officeDocument/2006/relationships/image" Target="../media/image25.jpeg"  /><Relationship Id="rId7" Type="http://schemas.openxmlformats.org/officeDocument/2006/relationships/image" Target="../media/image29.jpeg"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20.xml"  /><Relationship Id="rId3" Type="http://schemas.openxmlformats.org/officeDocument/2006/relationships/image" Target="../media/image30.png"  /><Relationship Id="rId4" Type="http://schemas.openxmlformats.org/officeDocument/2006/relationships/image" Target="../media/image31.png"  /><Relationship Id="rId5" Type="http://schemas.openxmlformats.org/officeDocument/2006/relationships/image" Target="../media/image32.png"  /><Relationship Id="rId6" Type="http://schemas.openxmlformats.org/officeDocument/2006/relationships/image" Target="../media/image33.jpeg"  /><Relationship Id="rId7" Type="http://schemas.openxmlformats.org/officeDocument/2006/relationships/image" Target="../media/image34.jpeg"  /></Relationships>
</file>

<file path=ppt/slides/_rels/slide12.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20.xml"  /><Relationship Id="rId3" Type="http://schemas.openxmlformats.org/officeDocument/2006/relationships/image" Target="../media/image35.png"  /><Relationship Id="rId4" Type="http://schemas.openxmlformats.org/officeDocument/2006/relationships/image" Target="../media/image36.png"  /><Relationship Id="rId5" Type="http://schemas.openxmlformats.org/officeDocument/2006/relationships/image" Target="../media/image37.png"  /><Relationship Id="rId6" Type="http://schemas.openxmlformats.org/officeDocument/2006/relationships/image" Target="../media/image38.png"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11.xml"  /><Relationship Id="rId2" Type="http://schemas.openxmlformats.org/officeDocument/2006/relationships/slideLayout" Target="../slideLayouts/slideLayout20.xml"  /><Relationship Id="rId3" Type="http://schemas.openxmlformats.org/officeDocument/2006/relationships/image" Target="../media/image39.png"  /><Relationship Id="rId4" Type="http://schemas.openxmlformats.org/officeDocument/2006/relationships/image" Target="../media/image40.jpeg"  /><Relationship Id="rId5" Type="http://schemas.openxmlformats.org/officeDocument/2006/relationships/image" Target="../media/image41.jpeg"  /><Relationship Id="rId6" Type="http://schemas.openxmlformats.org/officeDocument/2006/relationships/image" Target="../media/image42.jpeg"  /><Relationship Id="rId7" Type="http://schemas.openxmlformats.org/officeDocument/2006/relationships/image" Target="../media/image43.jpeg"  /><Relationship Id="rId8" Type="http://schemas.openxmlformats.org/officeDocument/2006/relationships/image" Target="../media/image44.jpeg"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20.xml"  /></Relationships>
</file>

<file path=ppt/slides/_rels/slide15.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20.xml"  /><Relationship Id="rId3" Type="http://schemas.openxmlformats.org/officeDocument/2006/relationships/image" Target="../media/image45.png"  /><Relationship Id="rId4" Type="http://schemas.openxmlformats.org/officeDocument/2006/relationships/image" Target="../media/image46.png"  /><Relationship Id="rId5" Type="http://schemas.openxmlformats.org/officeDocument/2006/relationships/image" Target="../media/image47.png"  /><Relationship Id="rId6" Type="http://schemas.openxmlformats.org/officeDocument/2006/relationships/image" Target="../media/image48.png"  /><Relationship Id="rId7" Type="http://schemas.openxmlformats.org/officeDocument/2006/relationships/image" Target="../media/image49.png"  /></Relationships>
</file>

<file path=ppt/slides/_rels/slide16.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20.xml"  /><Relationship Id="rId3" Type="http://schemas.openxmlformats.org/officeDocument/2006/relationships/image" Target="../media/image50.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20.xml"  /><Relationship Id="rId3" Type="http://schemas.openxmlformats.org/officeDocument/2006/relationships/image" Target="../media/image43.jpeg"  /><Relationship Id="rId4" Type="http://schemas.openxmlformats.org/officeDocument/2006/relationships/image" Target="../media/image51.jpeg"  /></Relationships>
</file>

<file path=ppt/slides/_rels/slide18.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20.xml"  /><Relationship Id="rId3" Type="http://schemas.openxmlformats.org/officeDocument/2006/relationships/image" Target="../media/image52.png"  /><Relationship Id="rId4" Type="http://schemas.openxmlformats.org/officeDocument/2006/relationships/image" Target="../media/image53.png"  /><Relationship Id="rId5" Type="http://schemas.openxmlformats.org/officeDocument/2006/relationships/image" Target="../media/image54.png"  /><Relationship Id="rId6" Type="http://schemas.openxmlformats.org/officeDocument/2006/relationships/image" Target="../media/image55.png"  /></Relationships>
</file>

<file path=ppt/slides/_rels/slide19.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20.xml"  /><Relationship Id="rId3" Type="http://schemas.openxmlformats.org/officeDocument/2006/relationships/image" Target="../media/image56.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png"  /><Relationship Id="rId5" Type="http://schemas.openxmlformats.org/officeDocument/2006/relationships/image" Target="../media/image6.pn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  /></Relationships>
</file>

<file path=ppt/slides/_rels/slide21.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20.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1.xml"  /><Relationship Id="rId10" Type="http://schemas.openxmlformats.org/officeDocument/2006/relationships/image" Target="../media/image14.png"  /><Relationship Id="rId2" Type="http://schemas.openxmlformats.org/officeDocument/2006/relationships/slideLayout" Target="../slideLayouts/slideLayout20.xml"  /><Relationship Id="rId3" Type="http://schemas.openxmlformats.org/officeDocument/2006/relationships/image" Target="../media/image7.png"  /><Relationship Id="rId4" Type="http://schemas.openxmlformats.org/officeDocument/2006/relationships/image" Target="../media/image8.png"  /><Relationship Id="rId5" Type="http://schemas.openxmlformats.org/officeDocument/2006/relationships/image" Target="../media/image9.png"  /><Relationship Id="rId6" Type="http://schemas.openxmlformats.org/officeDocument/2006/relationships/image" Target="../media/image10.png"  /><Relationship Id="rId7" Type="http://schemas.openxmlformats.org/officeDocument/2006/relationships/image" Target="../media/image11.png"  /><Relationship Id="rId8" Type="http://schemas.openxmlformats.org/officeDocument/2006/relationships/image" Target="../media/image12.png"  /><Relationship Id="rId9" Type="http://schemas.openxmlformats.org/officeDocument/2006/relationships/image" Target="../media/image13.png"  /></Relationships>
</file>

<file path=ppt/slides/_rels/slide4.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20.xml"  /></Relationships>
</file>

<file path=ppt/slides/_rels/slide5.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20.xml"  /><Relationship Id="rId3" Type="http://schemas.openxmlformats.org/officeDocument/2006/relationships/image" Target="../media/image15.png"  /><Relationship Id="rId4" Type="http://schemas.openxmlformats.org/officeDocument/2006/relationships/image" Target="../media/image16.png"  /></Relationships>
</file>

<file path=ppt/slides/_rels/slide6.xml.rels><?xml version="1.0" encoding="UTF-8" standalone="yes" ?><Relationships xmlns="http://schemas.openxmlformats.org/package/2006/relationships"><Relationship Id="rId1" Type="http://schemas.openxmlformats.org/officeDocument/2006/relationships/notesSlide" Target="../notesSlides/notesSlide4.xml"  /><Relationship Id="rId2" Type="http://schemas.openxmlformats.org/officeDocument/2006/relationships/slideLayout" Target="../slideLayouts/slideLayout20.xml"  /><Relationship Id="rId3" Type="http://schemas.openxmlformats.org/officeDocument/2006/relationships/image" Target="../media/image17.png"  /></Relationships>
</file>

<file path=ppt/slides/_rels/slide7.xml.rels><?xml version="1.0" encoding="UTF-8" standalone="yes" ?><Relationships xmlns="http://schemas.openxmlformats.org/package/2006/relationships"><Relationship Id="rId1" Type="http://schemas.openxmlformats.org/officeDocument/2006/relationships/notesSlide" Target="../notesSlides/notesSlide5.xml"  /><Relationship Id="rId2" Type="http://schemas.openxmlformats.org/officeDocument/2006/relationships/slideLayout" Target="../slideLayouts/slideLayout20.xml"  /></Relationships>
</file>

<file path=ppt/slides/_rels/slide8.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20.xml"  /><Relationship Id="rId3" Type="http://schemas.openxmlformats.org/officeDocument/2006/relationships/image" Target="../media/image18.png"  /><Relationship Id="rId4" Type="http://schemas.openxmlformats.org/officeDocument/2006/relationships/image" Target="../media/image19.png"  /><Relationship Id="rId5" Type="http://schemas.openxmlformats.org/officeDocument/2006/relationships/image" Target="../media/image20.png"  /><Relationship Id="rId6" Type="http://schemas.openxmlformats.org/officeDocument/2006/relationships/image" Target="../media/image21.png"  /><Relationship Id="rId7" Type="http://schemas.openxmlformats.org/officeDocument/2006/relationships/image" Target="../media/image22.png"  /><Relationship Id="rId8" Type="http://schemas.openxmlformats.org/officeDocument/2006/relationships/image" Target="../media/image23.png"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20.xml"  /><Relationship Id="rId3" Type="http://schemas.openxmlformats.org/officeDocument/2006/relationships/image" Target="../media/image24.jpeg"  /><Relationship Id="rId4" Type="http://schemas.openxmlformats.org/officeDocument/2006/relationships/image" Target="../media/image25.jpe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100" name=""/>
          <p:cNvSpPr txBox="1"/>
          <p:nvPr/>
        </p:nvSpPr>
        <p:spPr>
          <a:xfrm>
            <a:off x="3282349" y="2084003"/>
            <a:ext cx="5621885" cy="1753898"/>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5400" b="0" i="0" baseline="0" mc:Ignorable="hp" hp:hslEmbossed="0">
                <a:solidFill>
                  <a:srgbClr val="07243f">
                    <a:alpha val="100000"/>
                  </a:srgbClr>
                </a:solidFill>
                <a:latin typeface="맑은 고딕"/>
              </a:rPr>
              <a:t>실전기계학습 </a:t>
            </a:r>
            <a:endParaRPr xmlns:mc="http://schemas.openxmlformats.org/markup-compatibility/2006" xmlns:hp="http://schemas.haansoft.com/office/presentation/8.0" kumimoji="1" lang="ko-KR" altLang="en-US" sz="5400" b="0" i="0" baseline="0" mc:Ignorable="hp" hp:hslEmbossed="0">
              <a:solidFill>
                <a:srgbClr val="07243f">
                  <a:alpha val="100000"/>
                </a:srgbClr>
              </a:solidFill>
              <a:latin typeface="맑은 고딕"/>
            </a:endParaRPr>
          </a:p>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5400" b="0" i="0" baseline="0" mc:Ignorable="hp" hp:hslEmbossed="0">
                <a:solidFill>
                  <a:srgbClr val="07243f">
                    <a:alpha val="100000"/>
                  </a:srgbClr>
                </a:solidFill>
                <a:latin typeface="나눔스퀘어라운드 Regular"/>
              </a:rPr>
              <a:t>중간발표</a:t>
            </a:r>
            <a:endParaRPr xmlns:mc="http://schemas.openxmlformats.org/markup-compatibility/2006" xmlns:hp="http://schemas.haansoft.com/office/presentation/8.0" kumimoji="1" lang="ko-KR" altLang="en-US" sz="5400" b="0" i="0" mc:Ignorable="hp" hp:hslEmbossed="0">
              <a:solidFill>
                <a:srgbClr val="07243f">
                  <a:alpha val="100000"/>
                </a:srgbClr>
              </a:solidFill>
              <a:latin typeface="나눔스퀘어라운드 Regular"/>
            </a:endParaRPr>
          </a:p>
        </p:txBody>
      </p:sp>
      <p:pic>
        <p:nvPicPr>
          <p:cNvPr id="4101" name=""/>
          <p:cNvPicPr>
            <a:picLocks noChangeAspect="1"/>
          </p:cNvPicPr>
          <p:nvPr/>
        </p:nvPicPr>
        <p:blipFill rotWithShape="1">
          <a:blip r:embed="rId2">
            <a:lum/>
          </a:blip>
          <a:stretch>
            <a:fillRect/>
          </a:stretch>
        </p:blipFill>
        <p:spPr>
          <a:xfrm rot="21600000">
            <a:off x="3520411" y="1585608"/>
            <a:ext cx="5091786" cy="2806226"/>
          </a:xfrm>
          <a:prstGeom prst="rect">
            <a:avLst/>
          </a:prstGeom>
          <a:noFill/>
          <a:ln w="9525" cap="flat" cmpd="sng" algn="ctr">
            <a:noFill/>
            <a:prstDash val="solid"/>
            <a:round/>
            <a:headEnd w="med" len="med"/>
            <a:tailEnd w="med" len="med"/>
          </a:ln>
          <a:effectLst>
            <a:outerShdw blurRad="38100" dist="38205" dir="8100000" algn="br">
              <a:srgbClr val="000000">
                <a:alpha val="19000"/>
              </a:srgbClr>
            </a:outerShdw>
          </a:effectLst>
        </p:spPr>
      </p:pic>
      <p:sp>
        <p:nvSpPr>
          <p:cNvPr id="4102" name=""/>
          <p:cNvSpPr txBox="1"/>
          <p:nvPr/>
        </p:nvSpPr>
        <p:spPr>
          <a:xfrm>
            <a:off x="8531262" y="4720376"/>
            <a:ext cx="2222095" cy="1199909"/>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595959">
                    <a:alpha val="100000"/>
                  </a:srgbClr>
                </a:solidFill>
                <a:latin typeface="Arial"/>
                <a:ea typeface="바탕"/>
              </a:rPr>
              <a:t>7</a:t>
            </a:r>
            <a:r>
              <a:rPr xmlns:mc="http://schemas.openxmlformats.org/markup-compatibility/2006" xmlns:hp="http://schemas.haansoft.com/office/presentation/8.0" kumimoji="1" lang="ko-KR" altLang="en-US" sz="1800" b="0" i="0" baseline="0" mc:Ignorable="hp" hp:hslEmbossed="0">
                <a:solidFill>
                  <a:srgbClr val="595959">
                    <a:alpha val="100000"/>
                  </a:srgbClr>
                </a:solidFill>
                <a:latin typeface="Arial"/>
                <a:ea typeface="맑은 고딕"/>
              </a:rPr>
              <a:t>조</a:t>
            </a:r>
            <a:endParaRPr xmlns:mc="http://schemas.openxmlformats.org/markup-compatibility/2006" xmlns:hp="http://schemas.haansoft.com/office/presentation/8.0" kumimoji="1" lang="ko-KR" altLang="en-US" sz="1800" b="0" i="0" baseline="0" mc:Ignorable="hp" hp:hslEmbossed="0">
              <a:solidFill>
                <a:srgbClr val="595959">
                  <a:alpha val="100000"/>
                </a:srgbClr>
              </a:solidFill>
              <a:latin typeface="Arial"/>
              <a:ea typeface="맑은 고딕"/>
            </a:endParaRPr>
          </a:p>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595959">
                    <a:alpha val="100000"/>
                  </a:srgbClr>
                </a:solidFill>
                <a:latin typeface="Arial"/>
                <a:ea typeface="맑은 고딕"/>
              </a:rPr>
              <a:t>2019102210 이유제</a:t>
            </a:r>
            <a:endParaRPr xmlns:mc="http://schemas.openxmlformats.org/markup-compatibility/2006" xmlns:hp="http://schemas.haansoft.com/office/presentation/8.0" kumimoji="1" lang="ko-KR" altLang="en-US" sz="1800" b="0" i="0" baseline="0" mc:Ignorable="hp" hp:hslEmbossed="0">
              <a:solidFill>
                <a:srgbClr val="595959">
                  <a:alpha val="100000"/>
                </a:srgbClr>
              </a:solidFill>
              <a:latin typeface="Arial"/>
              <a:ea typeface="맑은 고딕"/>
            </a:endParaRPr>
          </a:p>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595959">
                    <a:alpha val="100000"/>
                  </a:srgbClr>
                </a:solidFill>
                <a:latin typeface="Arial"/>
                <a:ea typeface="맑은 고딕"/>
              </a:rPr>
              <a:t>2018102232 정주희</a:t>
            </a:r>
            <a:endParaRPr xmlns:mc="http://schemas.openxmlformats.org/markup-compatibility/2006" xmlns:hp="http://schemas.haansoft.com/office/presentation/8.0" kumimoji="1" lang="ko-KR" altLang="en-US" sz="1800" b="0" i="0" baseline="0" mc:Ignorable="hp" hp:hslEmbossed="0">
              <a:solidFill>
                <a:srgbClr val="595959">
                  <a:alpha val="100000"/>
                </a:srgbClr>
              </a:solidFill>
              <a:latin typeface="Arial"/>
              <a:ea typeface="맑은 고딕"/>
            </a:endParaRPr>
          </a:p>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595959">
                    <a:alpha val="100000"/>
                  </a:srgbClr>
                </a:solidFill>
                <a:latin typeface="Arial"/>
                <a:ea typeface="맑은 고딕"/>
              </a:rPr>
              <a:t>2019102166 문주은</a:t>
            </a:r>
            <a:endParaRPr xmlns:mc="http://schemas.openxmlformats.org/markup-compatibility/2006" xmlns:hp="http://schemas.haansoft.com/office/presentation/8.0" kumimoji="1" lang="ko-KR" altLang="en-US" sz="1800" b="0" i="0" mc:Ignorable="hp" hp:hslEmbossed="0">
              <a:solidFill>
                <a:srgbClr val="595959">
                  <a:alpha val="100000"/>
                </a:srgbClr>
              </a:solidFill>
              <a:latin typeface="Arial"/>
              <a:ea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p:fade/>
      </p:transition>
    </mc:Choice>
    <mc:Fallback>
      <p:transition xmlns:mc="http://schemas.openxmlformats.org/markup-compatibility/2006" xmlns:hp="http://schemas.haansoft.com/office/presentation/8.0" mc:Ignorable="hp" hp:hslDur="500">
        <p:fade/>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3316" name=""/>
          <p:cNvSpPr txBox="1"/>
          <p:nvPr/>
        </p:nvSpPr>
        <p:spPr>
          <a:xfrm>
            <a:off x="472997" y="1226924"/>
            <a:ext cx="10675547" cy="4570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1800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Saliency-RICAP-2 </a:t>
            </a: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(2개의 이미지 사용)</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endParaRPr>
          </a:p>
        </p:txBody>
      </p:sp>
      <p:sp>
        <p:nvSpPr>
          <p:cNvPr id="13317" name=""/>
          <p:cNvSpPr/>
          <p:nvPr/>
        </p:nvSpPr>
        <p:spPr>
          <a:xfrm>
            <a:off x="11618361"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3318"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3319" name=""/>
          <p:cNvSpPr/>
          <p:nvPr/>
        </p:nvSpPr>
        <p:spPr>
          <a:xfrm>
            <a:off x="11313654"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3320"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3321" name=""/>
          <p:cNvSpPr txBox="1"/>
          <p:nvPr/>
        </p:nvSpPr>
        <p:spPr>
          <a:xfrm>
            <a:off x="4887047" y="1953836"/>
            <a:ext cx="50738" cy="369846"/>
          </a:xfrm>
          <a:prstGeom prst="rect">
            <a:avLst/>
          </a:prstGeom>
          <a:no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3322" name=""/>
          <p:cNvSpPr txBox="1"/>
          <p:nvPr/>
        </p:nvSpPr>
        <p:spPr>
          <a:xfrm>
            <a:off x="263458" y="299963"/>
            <a:ext cx="7190078"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Saliency-Ricap 확대</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pic>
        <p:nvPicPr>
          <p:cNvPr id="13323" name=""/>
          <p:cNvPicPr>
            <a:picLocks noChangeAspect="1"/>
          </p:cNvPicPr>
          <p:nvPr/>
        </p:nvPicPr>
        <p:blipFill rotWithShape="1">
          <a:blip r:embed="rId3">
            <a:lum/>
          </a:blip>
          <a:stretch>
            <a:fillRect/>
          </a:stretch>
        </p:blipFill>
        <p:spPr>
          <a:xfrm>
            <a:off x="842788" y="1785602"/>
            <a:ext cx="1207891" cy="1236469"/>
          </a:xfrm>
          <a:prstGeom prst="rect">
            <a:avLst/>
          </a:prstGeom>
          <a:noFill/>
          <a:ln w="9525" cap="flat" cmpd="sng" algn="ctr">
            <a:noFill/>
            <a:prstDash val="solid"/>
            <a:round/>
            <a:headEnd w="med" len="med"/>
            <a:tailEnd w="med" len="med"/>
          </a:ln>
        </p:spPr>
      </p:pic>
      <p:pic>
        <p:nvPicPr>
          <p:cNvPr id="13324" name=""/>
          <p:cNvPicPr>
            <a:picLocks noChangeAspect="1"/>
          </p:cNvPicPr>
          <p:nvPr/>
        </p:nvPicPr>
        <p:blipFill rotWithShape="1">
          <a:blip r:embed="rId4">
            <a:lum/>
          </a:blip>
          <a:stretch>
            <a:fillRect/>
          </a:stretch>
        </p:blipFill>
        <p:spPr>
          <a:xfrm>
            <a:off x="2342717" y="1785602"/>
            <a:ext cx="1207891" cy="1207891"/>
          </a:xfrm>
          <a:prstGeom prst="rect">
            <a:avLst/>
          </a:prstGeom>
          <a:noFill/>
          <a:ln w="9525" cap="flat" cmpd="sng" algn="ctr">
            <a:noFill/>
            <a:prstDash val="solid"/>
            <a:round/>
            <a:headEnd w="med" len="med"/>
            <a:tailEnd w="med" len="med"/>
          </a:ln>
        </p:spPr>
      </p:pic>
      <p:pic>
        <p:nvPicPr>
          <p:cNvPr id="13325" name=""/>
          <p:cNvPicPr>
            <a:picLocks noChangeAspect="1"/>
          </p:cNvPicPr>
          <p:nvPr/>
        </p:nvPicPr>
        <p:blipFill rotWithShape="1">
          <a:blip r:embed="rId5">
            <a:lum/>
          </a:blip>
          <a:stretch>
            <a:fillRect/>
          </a:stretch>
        </p:blipFill>
        <p:spPr>
          <a:xfrm>
            <a:off x="4594954" y="1785602"/>
            <a:ext cx="1215817" cy="1207891"/>
          </a:xfrm>
          <a:prstGeom prst="rect">
            <a:avLst/>
          </a:prstGeom>
          <a:noFill/>
          <a:ln w="9525" cap="flat" cmpd="sng" algn="ctr">
            <a:noFill/>
            <a:prstDash val="solid"/>
            <a:round/>
            <a:headEnd w="med" len="med"/>
            <a:tailEnd w="med" len="med"/>
          </a:ln>
        </p:spPr>
      </p:pic>
      <p:sp>
        <p:nvSpPr>
          <p:cNvPr id="13326" name=""/>
          <p:cNvSpPr/>
          <p:nvPr/>
        </p:nvSpPr>
        <p:spPr>
          <a:xfrm rot="21600000">
            <a:off x="3842645" y="2199880"/>
            <a:ext cx="530099" cy="395188"/>
          </a:xfrm>
          <a:prstGeom prst="rightArrow">
            <a:avLst>
              <a:gd name="adj1" fmla="val 50000"/>
              <a:gd name="adj2" fmla="val 50000"/>
            </a:avLst>
          </a:prstGeom>
          <a:solidFill>
            <a:srgbClr val="44546a"/>
          </a:solidFill>
          <a:ln w="9525" cap="flat" cmpd="sng" algn="ctr">
            <a:noFill/>
            <a:prstDash val="solid"/>
            <a:round/>
            <a:headEnd w="med" len="med"/>
            <a:tailEnd w="med" len="med"/>
          </a:ln>
          <a:effectLst>
            <a:outerShdw blurRad="50800" dist="38235" dir="5400000" algn="br">
              <a:srgbClr val="000000">
                <a:alpha val="40000"/>
              </a:srgbClr>
            </a:outerShdw>
          </a:effectLst>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3327" name=""/>
          <p:cNvSpPr txBox="1"/>
          <p:nvPr/>
        </p:nvSpPr>
        <p:spPr>
          <a:xfrm>
            <a:off x="1664980" y="3123604"/>
            <a:ext cx="1122155"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원본 데이터</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3328" name=""/>
          <p:cNvSpPr txBox="1"/>
          <p:nvPr/>
        </p:nvSpPr>
        <p:spPr>
          <a:xfrm>
            <a:off x="4552142" y="3022072"/>
            <a:ext cx="1301497" cy="307889"/>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새로운 데이터</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3332" name=""/>
          <p:cNvSpPr txBox="1"/>
          <p:nvPr/>
        </p:nvSpPr>
        <p:spPr>
          <a:xfrm>
            <a:off x="617397" y="3680719"/>
            <a:ext cx="2390385" cy="422203"/>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Grad Cam 결과 비교</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아리따-돋움(TTF)-Medium"/>
            </a:endParaRPr>
          </a:p>
        </p:txBody>
      </p:sp>
      <p:graphicFrame>
        <p:nvGraphicFramePr>
          <p:cNvPr id="13333" name=""/>
          <p:cNvGraphicFramePr/>
          <p:nvPr/>
        </p:nvGraphicFramePr>
        <p:xfrm>
          <a:off x="6842446" y="3993408"/>
          <a:ext cx="4498166" cy="2082548"/>
        </p:xfrm>
        <a:graphic>
          <a:graphicData uri="http://schemas.openxmlformats.org/drawingml/2006/table">
            <a:tbl>
              <a:tblPr firstRow="1" bandRow="1"/>
              <a:tblGrid>
                <a:gridCol w="1415811"/>
                <a:gridCol w="1498309"/>
                <a:gridCol w="1584045"/>
              </a:tblGrid>
              <a:tr h="541262">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 </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Saliency-RICAP</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Saliency-RICAP-2</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r h="731711">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Top-1 accuracy</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81.44</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80.32</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r h="731711">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Top-5 accuracy</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95.22</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94.56</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bl>
          </a:graphicData>
        </a:graphic>
      </p:graphicFrame>
      <p:sp>
        <p:nvSpPr>
          <p:cNvPr id="13373" name=""/>
          <p:cNvSpPr txBox="1"/>
          <p:nvPr/>
        </p:nvSpPr>
        <p:spPr>
          <a:xfrm flipH="1">
            <a:off x="8772505" y="3680719"/>
            <a:ext cx="1350728" cy="30794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학습 결과</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13374" name=""/>
          <p:cNvSpPr txBox="1"/>
          <p:nvPr/>
        </p:nvSpPr>
        <p:spPr>
          <a:xfrm>
            <a:off x="3896621" y="5894888"/>
            <a:ext cx="1414192" cy="306326"/>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Saliency-RICAP-2</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pic>
        <p:nvPicPr>
          <p:cNvPr id="13375" name=""/>
          <p:cNvPicPr>
            <a:picLocks noChangeAspect="1"/>
          </p:cNvPicPr>
          <p:nvPr/>
        </p:nvPicPr>
        <p:blipFill rotWithShape="1">
          <a:blip r:embed="rId6">
            <a:lum/>
          </a:blip>
          <a:stretch>
            <a:fillRect/>
          </a:stretch>
        </p:blipFill>
        <p:spPr>
          <a:xfrm>
            <a:off x="647594" y="4198147"/>
            <a:ext cx="2522059" cy="1677707"/>
          </a:xfrm>
          <a:prstGeom prst="rect">
            <a:avLst/>
          </a:prstGeom>
          <a:noFill/>
          <a:ln w="9525" cap="flat" cmpd="sng" algn="ctr">
            <a:noFill/>
            <a:prstDash val="solid"/>
            <a:round/>
            <a:headEnd w="med" len="med"/>
            <a:tailEnd w="med" len="med"/>
          </a:ln>
        </p:spPr>
      </p:pic>
      <p:sp>
        <p:nvSpPr>
          <p:cNvPr id="13376" name=""/>
          <p:cNvSpPr txBox="1"/>
          <p:nvPr/>
        </p:nvSpPr>
        <p:spPr>
          <a:xfrm>
            <a:off x="1177693" y="5875854"/>
            <a:ext cx="1268174" cy="307889"/>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Saliency-RICAP</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3380" name=""/>
          <p:cNvSpPr txBox="1"/>
          <p:nvPr/>
        </p:nvSpPr>
        <p:spPr>
          <a:xfrm>
            <a:off x="842788" y="6247264"/>
            <a:ext cx="4466406" cy="306326"/>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:Saliency-RICAP과 비슷하게 출력되는 것을 알 수 있다..</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pic>
        <p:nvPicPr>
          <p:cNvPr id="13381" name="" descr="https://lh4.googleusercontent.com/o-U0BkbPDftPYDTAu-CWMrkYI2xzCaus3zUnAHcMsPLEhxiGOzoFdOo7LJAzyYiALQtG7m4FlnSMPrcSVIproo6c8MmOYFMh03vvQ1ht1PrkmS4z53defjLiR3Kol4PmcNGk8gHIa-c"/>
          <p:cNvPicPr>
            <a:picLocks noChangeAspect="1"/>
          </p:cNvPicPr>
          <p:nvPr/>
        </p:nvPicPr>
        <p:blipFill rotWithShape="1">
          <a:blip r:embed="rId7">
            <a:lum/>
          </a:blip>
          <a:stretch>
            <a:fillRect/>
          </a:stretch>
        </p:blipFill>
        <p:spPr>
          <a:xfrm>
            <a:off x="3550608" y="4198147"/>
            <a:ext cx="2482372" cy="1652310"/>
          </a:xfrm>
          <a:prstGeom prst="rect">
            <a:avLst/>
          </a:prstGeom>
          <a:noFill/>
          <a:ln w="9525" cap="flat" cmpd="sng" algn="ctr">
            <a:noFill/>
            <a:prstDash val="solid"/>
            <a:round/>
            <a:headEnd w="med" len="med"/>
            <a:tailEnd w="med" len="med"/>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4340" name=""/>
          <p:cNvSpPr txBox="1"/>
          <p:nvPr/>
        </p:nvSpPr>
        <p:spPr>
          <a:xfrm>
            <a:off x="472997" y="1226924"/>
            <a:ext cx="10675547" cy="4570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1800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Saliency-Median</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Arial"/>
            </a:endParaRPr>
          </a:p>
        </p:txBody>
      </p:sp>
      <p:sp>
        <p:nvSpPr>
          <p:cNvPr id="14341" name=""/>
          <p:cNvSpPr/>
          <p:nvPr/>
        </p:nvSpPr>
        <p:spPr>
          <a:xfrm>
            <a:off x="11618361"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4342"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4343" name=""/>
          <p:cNvSpPr/>
          <p:nvPr/>
        </p:nvSpPr>
        <p:spPr>
          <a:xfrm>
            <a:off x="11313654"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4344"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4345" name=""/>
          <p:cNvSpPr txBox="1"/>
          <p:nvPr/>
        </p:nvSpPr>
        <p:spPr>
          <a:xfrm>
            <a:off x="4887047" y="1953836"/>
            <a:ext cx="50738" cy="369846"/>
          </a:xfrm>
          <a:prstGeom prst="rect">
            <a:avLst/>
          </a:prstGeom>
          <a:no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4346" name=""/>
          <p:cNvSpPr txBox="1"/>
          <p:nvPr/>
        </p:nvSpPr>
        <p:spPr>
          <a:xfrm>
            <a:off x="263458" y="299963"/>
            <a:ext cx="7190078"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Saliency-Ricap 확대</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pic>
        <p:nvPicPr>
          <p:cNvPr id="14347" name=""/>
          <p:cNvPicPr>
            <a:picLocks noChangeAspect="1"/>
          </p:cNvPicPr>
          <p:nvPr/>
        </p:nvPicPr>
        <p:blipFill rotWithShape="1">
          <a:blip r:embed="rId3">
            <a:lum/>
          </a:blip>
          <a:stretch>
            <a:fillRect/>
          </a:stretch>
        </p:blipFill>
        <p:spPr>
          <a:xfrm>
            <a:off x="806284" y="1787221"/>
            <a:ext cx="1238032" cy="1237976"/>
          </a:xfrm>
          <a:prstGeom prst="rect">
            <a:avLst/>
          </a:prstGeom>
          <a:noFill/>
          <a:ln w="9525" cap="flat" cmpd="sng" algn="ctr">
            <a:noFill/>
            <a:prstDash val="solid"/>
            <a:round/>
            <a:headEnd w="med" len="med"/>
            <a:tailEnd w="med" len="med"/>
          </a:ln>
        </p:spPr>
      </p:pic>
      <p:pic>
        <p:nvPicPr>
          <p:cNvPr id="14348" name=""/>
          <p:cNvPicPr>
            <a:picLocks noChangeAspect="1"/>
          </p:cNvPicPr>
          <p:nvPr/>
        </p:nvPicPr>
        <p:blipFill rotWithShape="1">
          <a:blip r:embed="rId4">
            <a:lum/>
          </a:blip>
          <a:stretch>
            <a:fillRect/>
          </a:stretch>
        </p:blipFill>
        <p:spPr>
          <a:xfrm>
            <a:off x="2203061" y="1801510"/>
            <a:ext cx="1238032" cy="1237976"/>
          </a:xfrm>
          <a:prstGeom prst="rect">
            <a:avLst/>
          </a:prstGeom>
          <a:noFill/>
          <a:ln w="9525" cap="flat" cmpd="sng" algn="ctr">
            <a:noFill/>
            <a:prstDash val="solid"/>
            <a:round/>
            <a:headEnd w="med" len="med"/>
            <a:tailEnd w="med" len="med"/>
          </a:ln>
        </p:spPr>
      </p:pic>
      <p:pic>
        <p:nvPicPr>
          <p:cNvPr id="14349" name=""/>
          <p:cNvPicPr>
            <a:picLocks noChangeAspect="1"/>
          </p:cNvPicPr>
          <p:nvPr/>
        </p:nvPicPr>
        <p:blipFill rotWithShape="1">
          <a:blip r:embed="rId5">
            <a:lum/>
          </a:blip>
          <a:stretch>
            <a:fillRect/>
          </a:stretch>
        </p:blipFill>
        <p:spPr>
          <a:xfrm>
            <a:off x="4429902" y="1822107"/>
            <a:ext cx="1238032" cy="1238032"/>
          </a:xfrm>
          <a:prstGeom prst="rect">
            <a:avLst/>
          </a:prstGeom>
          <a:noFill/>
          <a:ln w="9525" cap="flat" cmpd="sng" algn="ctr">
            <a:noFill/>
            <a:prstDash val="solid"/>
            <a:round/>
            <a:headEnd w="med" len="med"/>
            <a:tailEnd w="med" len="med"/>
          </a:ln>
        </p:spPr>
      </p:pic>
      <p:sp>
        <p:nvSpPr>
          <p:cNvPr id="14350" name=""/>
          <p:cNvSpPr/>
          <p:nvPr/>
        </p:nvSpPr>
        <p:spPr>
          <a:xfrm rot="21600000">
            <a:off x="3658503" y="2172864"/>
            <a:ext cx="528536" cy="395243"/>
          </a:xfrm>
          <a:prstGeom prst="rightArrow">
            <a:avLst>
              <a:gd name="adj1" fmla="val 50000"/>
              <a:gd name="adj2" fmla="val 50000"/>
            </a:avLst>
          </a:prstGeom>
          <a:solidFill>
            <a:srgbClr val="44546a"/>
          </a:solidFill>
          <a:ln w="9525" cap="flat" cmpd="sng" algn="ctr">
            <a:noFill/>
            <a:prstDash val="solid"/>
            <a:round/>
            <a:headEnd w="med" len="med"/>
            <a:tailEnd w="med" len="med"/>
          </a:ln>
          <a:effectLst>
            <a:outerShdw blurRad="50800" dist="38235" dir="5400000" algn="br">
              <a:srgbClr val="000000">
                <a:alpha val="40000"/>
              </a:srgbClr>
            </a:outerShdw>
          </a:effectLst>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graphicFrame>
        <p:nvGraphicFramePr>
          <p:cNvPr id="14351" name=""/>
          <p:cNvGraphicFramePr/>
          <p:nvPr/>
        </p:nvGraphicFramePr>
        <p:xfrm>
          <a:off x="7071019" y="4069599"/>
          <a:ext cx="4498166" cy="2004686"/>
        </p:xfrm>
        <a:graphic>
          <a:graphicData uri="http://schemas.openxmlformats.org/drawingml/2006/table">
            <a:tbl>
              <a:tblPr firstRow="1" bandRow="1"/>
              <a:tblGrid>
                <a:gridCol w="1415811"/>
                <a:gridCol w="1498309"/>
                <a:gridCol w="1584045"/>
              </a:tblGrid>
              <a:tr h="541262">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 </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Saliency-RICAP</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Saliency-Median</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r h="731711">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Top-1 accuracy</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81.44</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79.88</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r h="731711">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Top-5 accuracy</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95.22</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95.00</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bl>
          </a:graphicData>
        </a:graphic>
      </p:graphicFrame>
      <p:sp>
        <p:nvSpPr>
          <p:cNvPr id="14394" name=""/>
          <p:cNvSpPr txBox="1"/>
          <p:nvPr/>
        </p:nvSpPr>
        <p:spPr>
          <a:xfrm flipH="1">
            <a:off x="8645520" y="3688701"/>
            <a:ext cx="1350728"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학습 결과</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14395" name=""/>
          <p:cNvSpPr txBox="1"/>
          <p:nvPr/>
        </p:nvSpPr>
        <p:spPr>
          <a:xfrm>
            <a:off x="4493366" y="6113916"/>
            <a:ext cx="1393596"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Saliency-Median</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4396" name=""/>
          <p:cNvSpPr txBox="1"/>
          <p:nvPr/>
        </p:nvSpPr>
        <p:spPr>
          <a:xfrm>
            <a:off x="617397" y="3680719"/>
            <a:ext cx="2390385" cy="422203"/>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Grad Cam 결과 비교</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아리따-돋움(TTF)-Medium"/>
            </a:endParaRPr>
          </a:p>
        </p:txBody>
      </p:sp>
      <p:sp>
        <p:nvSpPr>
          <p:cNvPr id="14397" name=""/>
          <p:cNvSpPr txBox="1"/>
          <p:nvPr/>
        </p:nvSpPr>
        <p:spPr>
          <a:xfrm>
            <a:off x="1425300" y="6113916"/>
            <a:ext cx="1106303"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Saliency-Mix</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pic>
        <p:nvPicPr>
          <p:cNvPr id="14398" name="" descr="https://lh3.googleusercontent.com/uwfGNNBW3ztxqF8PfXCVJFcQ3LcfYFjCjWYmFscOo_sw6shouPMkTw0EVXSt3VP2W7nD90T_MP--1TnkDf4sykZJXbW_u9dTGk8_FqfboeIAGpA86Zmu0HEhkkNNmVTtQ8m_m0bcn9k"/>
          <p:cNvPicPr>
            <a:picLocks noChangeAspect="1"/>
          </p:cNvPicPr>
          <p:nvPr/>
        </p:nvPicPr>
        <p:blipFill rotWithShape="1">
          <a:blip r:embed="rId6">
            <a:lum/>
          </a:blip>
          <a:stretch>
            <a:fillRect/>
          </a:stretch>
        </p:blipFill>
        <p:spPr>
          <a:xfrm>
            <a:off x="3802959" y="4152153"/>
            <a:ext cx="2891905" cy="1925258"/>
          </a:xfrm>
          <a:prstGeom prst="rect">
            <a:avLst/>
          </a:prstGeom>
          <a:noFill/>
          <a:ln w="9525" cap="flat" cmpd="sng" algn="ctr">
            <a:noFill/>
            <a:prstDash val="solid"/>
            <a:round/>
            <a:headEnd w="med" len="med"/>
            <a:tailEnd w="med" len="med"/>
          </a:ln>
        </p:spPr>
      </p:pic>
      <p:pic>
        <p:nvPicPr>
          <p:cNvPr id="14399" name="" descr="https://lh4.googleusercontent.com/tNhICzMf5HoT0thjPUJpR7mDHMw_LBjQAvKN2gabSx5hUUW2KdJm27Uu06GiIUBMwxAM-7RJfBFqURZI-TZxW-_pb2P77tV5vX-q7m79OQXtF5jVBnVlrcmlcw1m_CazDDPs5rSpnS0"/>
          <p:cNvPicPr>
            <a:picLocks noChangeAspect="1"/>
          </p:cNvPicPr>
          <p:nvPr/>
        </p:nvPicPr>
        <p:blipFill rotWithShape="1">
          <a:blip r:embed="rId7">
            <a:lum/>
          </a:blip>
          <a:stretch>
            <a:fillRect/>
          </a:stretch>
        </p:blipFill>
        <p:spPr>
          <a:xfrm>
            <a:off x="531717" y="4175932"/>
            <a:ext cx="2888724" cy="1923695"/>
          </a:xfrm>
          <a:prstGeom prst="rect">
            <a:avLst/>
          </a:prstGeom>
          <a:noFill/>
          <a:ln w="9525" cap="flat" cmpd="sng" algn="ctr">
            <a:noFill/>
            <a:prstDash val="solid"/>
            <a:round/>
            <a:headEnd w="med" len="med"/>
            <a:tailEnd w="med" len="med"/>
          </a:ln>
        </p:spPr>
      </p:pic>
      <p:sp>
        <p:nvSpPr>
          <p:cNvPr id="14400" name=""/>
          <p:cNvSpPr txBox="1"/>
          <p:nvPr/>
        </p:nvSpPr>
        <p:spPr>
          <a:xfrm>
            <a:off x="1266611" y="6440895"/>
            <a:ext cx="5072696"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:Saliency-Mix에 비해 물체에 더 넓게 반응하는 것을 알 수 있다..</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5364" name=""/>
          <p:cNvSpPr txBox="1"/>
          <p:nvPr/>
        </p:nvSpPr>
        <p:spPr>
          <a:xfrm>
            <a:off x="263458" y="299963"/>
            <a:ext cx="5413964"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Gray Box</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15365"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5366"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5367"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5368"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5369" name=""/>
          <p:cNvSpPr txBox="1"/>
          <p:nvPr/>
        </p:nvSpPr>
        <p:spPr>
          <a:xfrm>
            <a:off x="555496" y="1249140"/>
            <a:ext cx="10796225" cy="2071276"/>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1800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구상 계기</a:t>
            </a: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endParaRPr>
          </a:p>
          <a:p>
            <a:pPr marL="0" lvl="0" indent="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이미지 정보 손실이 아니라 색에 대한 정보 손실만으로 보다 부드럽게 이미지를 변화시키는 data augmentation을 시도하고자 하였다.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0" lvl="0" indent="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endParaRPr xmlns:mc="http://schemas.openxmlformats.org/markup-compatibility/2006" xmlns:hp="http://schemas.haansoft.com/office/presentation/8.0" kumimoji="1" lang="ko-KR" altLang="en-US" sz="1800" b="0" i="0" mc:Ignorable="hp" hp:hslEmbossed="0">
              <a:solidFill>
                <a:srgbClr val="000000">
                  <a:alpha val="100000"/>
                </a:srgbClr>
              </a:solidFill>
              <a:latin typeface="Arial"/>
            </a:endParaRPr>
          </a:p>
        </p:txBody>
      </p:sp>
      <p:sp>
        <p:nvSpPr>
          <p:cNvPr id="15370" name=""/>
          <p:cNvSpPr txBox="1"/>
          <p:nvPr/>
        </p:nvSpPr>
        <p:spPr>
          <a:xfrm>
            <a:off x="560296" y="2723671"/>
            <a:ext cx="10797788" cy="1101503"/>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1800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구상 방법</a:t>
            </a: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endParaRPr>
          </a:p>
          <a:p>
            <a:pPr marL="0" lvl="0" indent="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endParaRPr xmlns:mc="http://schemas.openxmlformats.org/markup-compatibility/2006" xmlns:hp="http://schemas.haansoft.com/office/presentation/8.0" kumimoji="1" lang="ko-KR" altLang="en-US" sz="1800" b="0" i="0" mc:Ignorable="hp" hp:hslEmbossed="0">
              <a:solidFill>
                <a:srgbClr val="000000">
                  <a:alpha val="100000"/>
                </a:srgbClr>
              </a:solidFill>
              <a:latin typeface="Arial"/>
            </a:endParaRPr>
          </a:p>
        </p:txBody>
      </p:sp>
      <p:pic>
        <p:nvPicPr>
          <p:cNvPr id="15371" name=""/>
          <p:cNvPicPr>
            <a:picLocks noChangeAspect="1"/>
          </p:cNvPicPr>
          <p:nvPr/>
        </p:nvPicPr>
        <p:blipFill rotWithShape="1">
          <a:blip r:embed="rId3">
            <a:lum/>
          </a:blip>
          <a:stretch>
            <a:fillRect/>
          </a:stretch>
        </p:blipFill>
        <p:spPr>
          <a:xfrm>
            <a:off x="239680" y="3533137"/>
            <a:ext cx="2374477" cy="1579245"/>
          </a:xfrm>
          <a:prstGeom prst="rect">
            <a:avLst/>
          </a:prstGeom>
          <a:noFill/>
          <a:ln w="9525" cap="flat" cmpd="sng" algn="ctr">
            <a:noFill/>
            <a:prstDash val="solid"/>
            <a:round/>
            <a:headEnd w="med" len="med"/>
            <a:tailEnd w="med" len="med"/>
          </a:ln>
        </p:spPr>
      </p:pic>
      <p:pic>
        <p:nvPicPr>
          <p:cNvPr id="15372" name=""/>
          <p:cNvPicPr>
            <a:picLocks noChangeAspect="1"/>
          </p:cNvPicPr>
          <p:nvPr/>
        </p:nvPicPr>
        <p:blipFill rotWithShape="1">
          <a:blip r:embed="rId4">
            <a:lum/>
          </a:blip>
          <a:stretch>
            <a:fillRect/>
          </a:stretch>
        </p:blipFill>
        <p:spPr>
          <a:xfrm>
            <a:off x="3506122" y="3577568"/>
            <a:ext cx="2353880" cy="1579300"/>
          </a:xfrm>
          <a:prstGeom prst="rect">
            <a:avLst/>
          </a:prstGeom>
          <a:noFill/>
          <a:ln w="9525" cap="flat" cmpd="sng" algn="ctr">
            <a:noFill/>
            <a:prstDash val="solid"/>
            <a:round/>
            <a:headEnd w="med" len="med"/>
            <a:tailEnd w="med" len="med"/>
          </a:ln>
        </p:spPr>
      </p:pic>
      <p:pic>
        <p:nvPicPr>
          <p:cNvPr id="15373" name=""/>
          <p:cNvPicPr>
            <a:picLocks noChangeAspect="1"/>
          </p:cNvPicPr>
          <p:nvPr/>
        </p:nvPicPr>
        <p:blipFill rotWithShape="1">
          <a:blip r:embed="rId5">
            <a:lum/>
          </a:blip>
          <a:stretch>
            <a:fillRect/>
          </a:stretch>
        </p:blipFill>
        <p:spPr>
          <a:xfrm>
            <a:off x="6512342" y="3577568"/>
            <a:ext cx="2391892" cy="1579300"/>
          </a:xfrm>
          <a:prstGeom prst="rect">
            <a:avLst/>
          </a:prstGeom>
          <a:noFill/>
          <a:ln w="9525" cap="flat" cmpd="sng" algn="ctr">
            <a:noFill/>
            <a:prstDash val="solid"/>
            <a:round/>
            <a:headEnd w="med" len="med"/>
            <a:tailEnd w="med" len="med"/>
          </a:ln>
        </p:spPr>
      </p:pic>
      <p:pic>
        <p:nvPicPr>
          <p:cNvPr id="15374" name=""/>
          <p:cNvPicPr>
            <a:picLocks noChangeAspect="1"/>
          </p:cNvPicPr>
          <p:nvPr/>
        </p:nvPicPr>
        <p:blipFill rotWithShape="1">
          <a:blip r:embed="rId6">
            <a:lum/>
          </a:blip>
          <a:stretch>
            <a:fillRect/>
          </a:stretch>
        </p:blipFill>
        <p:spPr>
          <a:xfrm>
            <a:off x="9556574" y="3577568"/>
            <a:ext cx="2353825" cy="1580863"/>
          </a:xfrm>
          <a:prstGeom prst="rect">
            <a:avLst/>
          </a:prstGeom>
          <a:noFill/>
          <a:ln w="9525" cap="flat" cmpd="sng" algn="ctr">
            <a:noFill/>
            <a:prstDash val="solid"/>
            <a:round/>
            <a:headEnd w="med" len="med"/>
            <a:tailEnd w="med" len="med"/>
          </a:ln>
        </p:spPr>
      </p:pic>
      <p:sp>
        <p:nvSpPr>
          <p:cNvPr id="15375" name=""/>
          <p:cNvSpPr txBox="1"/>
          <p:nvPr/>
        </p:nvSpPr>
        <p:spPr>
          <a:xfrm>
            <a:off x="804721" y="5156869"/>
            <a:ext cx="1244340" cy="307889"/>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Original Image</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5376" name=""/>
          <p:cNvSpPr txBox="1"/>
          <p:nvPr/>
        </p:nvSpPr>
        <p:spPr>
          <a:xfrm>
            <a:off x="4341040" y="5260019"/>
            <a:ext cx="684043" cy="307889"/>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Cutout</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5380" name=""/>
          <p:cNvSpPr txBox="1"/>
          <p:nvPr/>
        </p:nvSpPr>
        <p:spPr>
          <a:xfrm>
            <a:off x="7204367" y="5159995"/>
            <a:ext cx="1009459"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Gray Image</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5381" name=""/>
          <p:cNvSpPr txBox="1"/>
          <p:nvPr/>
        </p:nvSpPr>
        <p:spPr>
          <a:xfrm>
            <a:off x="10342261" y="5159995"/>
            <a:ext cx="1244395" cy="30794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Gray Box</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5382" name=""/>
          <p:cNvSpPr txBox="1"/>
          <p:nvPr/>
        </p:nvSpPr>
        <p:spPr>
          <a:xfrm>
            <a:off x="9069343" y="4161642"/>
            <a:ext cx="587256" cy="89201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600" b="1" i="0" baseline="0" mc:Ignorable="hp" hp:hslEmbossed="0">
                <a:solidFill>
                  <a:srgbClr val="000000">
                    <a:alpha val="100000"/>
                  </a:srgbClr>
                </a:solidFill>
                <a:latin typeface="맑은 고딕"/>
                <a:ea typeface="맑은 고딕"/>
              </a:rPr>
              <a:t>=</a:t>
            </a:r>
            <a:endParaRPr xmlns:mc="http://schemas.openxmlformats.org/markup-compatibility/2006" xmlns:hp="http://schemas.haansoft.com/office/presentation/8.0" kumimoji="0" lang="ko-KR" altLang="en-US" sz="1600" b="1" i="0" baseline="0" mc:Ignorable="hp" hp:hslEmbossed="0">
              <a:solidFill>
                <a:srgbClr val="000000">
                  <a:alpha val="100000"/>
                </a:srgbClr>
              </a:solidFill>
              <a:latin typeface="맑은 고딕"/>
              <a:ea typeface="맑은 고딕"/>
            </a:endParaRPr>
          </a:p>
          <a:p>
            <a:pPr marL="0" lvl="0" indent="0" algn="l" defTabSz="1028836" rtl="0" eaLnBrk="1" latinLnBrk="1" hangingPunct="1">
              <a:lnSpc>
                <a:spcPct val="100000"/>
              </a:lnSpc>
              <a:spcBef>
                <a:spcPct val="0"/>
              </a:spcBef>
              <a:spcAft>
                <a:spcPct val="0"/>
              </a:spcAft>
              <a:buNone/>
              <a:defRPr/>
            </a:pPr>
            <a:b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ea typeface="맑은 고딕"/>
              </a:rPr>
            </a:br>
            <a:endParaRPr xmlns:mc="http://schemas.openxmlformats.org/markup-compatibility/2006" xmlns:hp="http://schemas.haansoft.com/office/presentation/8.0" kumimoji="1" lang="ko-KR" altLang="en-US" sz="1800" b="0" i="0" mc:Ignorable="hp" hp:hslEmbossed="0">
              <a:solidFill>
                <a:srgbClr val="000000">
                  <a:alpha val="100000"/>
                </a:srgbClr>
              </a:solidFill>
              <a:latin typeface="맑은 고딕"/>
              <a:ea typeface="맑은 고딕"/>
            </a:endParaRPr>
          </a:p>
        </p:txBody>
      </p:sp>
      <p:sp>
        <p:nvSpPr>
          <p:cNvPr id="15383" name=""/>
          <p:cNvSpPr txBox="1"/>
          <p:nvPr/>
        </p:nvSpPr>
        <p:spPr>
          <a:xfrm>
            <a:off x="6025055" y="4161642"/>
            <a:ext cx="799920" cy="89201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600" b="1" i="0" baseline="0" mc:Ignorable="hp" hp:hslEmbossed="0">
                <a:solidFill>
                  <a:srgbClr val="000000">
                    <a:alpha val="100000"/>
                  </a:srgbClr>
                </a:solidFill>
                <a:latin typeface="맑은 고딕"/>
                <a:ea typeface="맑은 고딕"/>
              </a:rPr>
              <a:t>+</a:t>
            </a:r>
            <a:endParaRPr xmlns:mc="http://schemas.openxmlformats.org/markup-compatibility/2006" xmlns:hp="http://schemas.haansoft.com/office/presentation/8.0" kumimoji="0" lang="ko-KR" altLang="en-US" sz="1600" b="1" i="0" baseline="0" mc:Ignorable="hp" hp:hslEmbossed="0">
              <a:solidFill>
                <a:srgbClr val="000000">
                  <a:alpha val="100000"/>
                </a:srgbClr>
              </a:solidFill>
              <a:latin typeface="맑은 고딕"/>
              <a:ea typeface="맑은 고딕"/>
            </a:endParaRPr>
          </a:p>
          <a:p>
            <a:pPr marL="0" lvl="0" indent="0" algn="l" defTabSz="1028836" rtl="0" eaLnBrk="1" latinLnBrk="1" hangingPunct="1">
              <a:lnSpc>
                <a:spcPct val="100000"/>
              </a:lnSpc>
              <a:spcBef>
                <a:spcPct val="0"/>
              </a:spcBef>
              <a:spcAft>
                <a:spcPct val="0"/>
              </a:spcAft>
              <a:buNone/>
              <a:defRPr/>
            </a:pPr>
            <a:b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ea typeface="맑은 고딕"/>
              </a:rPr>
            </a:br>
            <a:endParaRPr xmlns:mc="http://schemas.openxmlformats.org/markup-compatibility/2006" xmlns:hp="http://schemas.haansoft.com/office/presentation/8.0" kumimoji="1" lang="ko-KR" altLang="en-US" sz="1800" b="0" i="0" mc:Ignorable="hp" hp:hslEmbossed="0">
              <a:solidFill>
                <a:srgbClr val="000000">
                  <a:alpha val="100000"/>
                </a:srgbClr>
              </a:solidFill>
              <a:latin typeface="맑은 고딕"/>
              <a:ea typeface="맑은 고딕"/>
            </a:endParaRPr>
          </a:p>
        </p:txBody>
      </p:sp>
      <p:sp>
        <p:nvSpPr>
          <p:cNvPr id="15384" name=""/>
          <p:cNvSpPr/>
          <p:nvPr/>
        </p:nvSpPr>
        <p:spPr>
          <a:xfrm rot="21600000">
            <a:off x="2895087" y="4182295"/>
            <a:ext cx="412658" cy="307945"/>
          </a:xfrm>
          <a:prstGeom prst="rightArrow">
            <a:avLst>
              <a:gd name="adj1" fmla="val 50000"/>
              <a:gd name="adj2" fmla="val 50000"/>
            </a:avLst>
          </a:prstGeom>
          <a:solidFill>
            <a:srgbClr val="44546a"/>
          </a:solidFill>
          <a:ln w="9525" cap="flat" cmpd="sng" algn="ctr">
            <a:noFill/>
            <a:prstDash val="solid"/>
            <a:round/>
            <a:headEnd w="med" len="med"/>
            <a:tailEnd w="med" len="med"/>
          </a:ln>
          <a:effectLst>
            <a:outerShdw blurRad="50800" dist="38235" dir="5400000" algn="br">
              <a:srgbClr val="000000">
                <a:alpha val="40000"/>
              </a:srgbClr>
            </a:outerShdw>
          </a:effectLst>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6388" name=""/>
          <p:cNvSpPr txBox="1"/>
          <p:nvPr/>
        </p:nvSpPr>
        <p:spPr>
          <a:xfrm>
            <a:off x="263458" y="299963"/>
            <a:ext cx="5413964"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Gray Box</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16389"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6390"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6391"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6392"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6393" name=""/>
          <p:cNvSpPr txBox="1"/>
          <p:nvPr/>
        </p:nvSpPr>
        <p:spPr>
          <a:xfrm>
            <a:off x="579330" y="884093"/>
            <a:ext cx="2390329" cy="422203"/>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Grad Cam 결과 비교</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아리따-돋움(TTF)-Medium"/>
            </a:endParaRPr>
          </a:p>
        </p:txBody>
      </p:sp>
      <p:pic>
        <p:nvPicPr>
          <p:cNvPr id="16394" name=""/>
          <p:cNvPicPr>
            <a:picLocks noChangeAspect="1"/>
          </p:cNvPicPr>
          <p:nvPr/>
        </p:nvPicPr>
        <p:blipFill rotWithShape="1">
          <a:blip r:embed="rId3">
            <a:lum/>
          </a:blip>
          <a:stretch>
            <a:fillRect/>
          </a:stretch>
        </p:blipFill>
        <p:spPr>
          <a:xfrm>
            <a:off x="2550637" y="1545922"/>
            <a:ext cx="1931621" cy="1292008"/>
          </a:xfrm>
          <a:prstGeom prst="rect">
            <a:avLst/>
          </a:prstGeom>
          <a:noFill/>
          <a:ln w="9525" cap="flat" cmpd="sng" algn="ctr">
            <a:noFill/>
            <a:prstDash val="solid"/>
            <a:round/>
            <a:headEnd w="med" len="med"/>
            <a:tailEnd w="med" len="med"/>
          </a:ln>
        </p:spPr>
      </p:pic>
      <p:pic>
        <p:nvPicPr>
          <p:cNvPr id="16395" name=""/>
          <p:cNvPicPr>
            <a:picLocks noChangeAspect="1"/>
          </p:cNvPicPr>
          <p:nvPr/>
        </p:nvPicPr>
        <p:blipFill rotWithShape="1">
          <a:blip r:embed="rId4">
            <a:lum/>
          </a:blip>
          <a:stretch>
            <a:fillRect/>
          </a:stretch>
        </p:blipFill>
        <p:spPr>
          <a:xfrm>
            <a:off x="4653674" y="1545922"/>
            <a:ext cx="1941166" cy="1292008"/>
          </a:xfrm>
          <a:prstGeom prst="rect">
            <a:avLst/>
          </a:prstGeom>
          <a:noFill/>
          <a:ln w="9525" cap="flat" cmpd="sng" algn="ctr">
            <a:noFill/>
            <a:prstDash val="solid"/>
            <a:round/>
            <a:headEnd w="med" len="med"/>
            <a:tailEnd w="med" len="med"/>
          </a:ln>
        </p:spPr>
      </p:pic>
      <p:pic>
        <p:nvPicPr>
          <p:cNvPr id="16396" name=""/>
          <p:cNvPicPr>
            <a:picLocks noChangeAspect="1"/>
          </p:cNvPicPr>
          <p:nvPr/>
        </p:nvPicPr>
        <p:blipFill rotWithShape="1">
          <a:blip r:embed="rId5">
            <a:lum/>
          </a:blip>
          <a:stretch>
            <a:fillRect/>
          </a:stretch>
        </p:blipFill>
        <p:spPr>
          <a:xfrm>
            <a:off x="6766255" y="1574500"/>
            <a:ext cx="1941166" cy="1292008"/>
          </a:xfrm>
          <a:prstGeom prst="rect">
            <a:avLst/>
          </a:prstGeom>
          <a:noFill/>
          <a:ln w="9525" cap="flat" cmpd="sng" algn="ctr">
            <a:noFill/>
            <a:prstDash val="solid"/>
            <a:round/>
            <a:headEnd w="med" len="med"/>
            <a:tailEnd w="med" len="med"/>
          </a:ln>
        </p:spPr>
      </p:pic>
      <p:pic>
        <p:nvPicPr>
          <p:cNvPr id="16397" name=""/>
          <p:cNvPicPr>
            <a:picLocks noChangeAspect="1"/>
          </p:cNvPicPr>
          <p:nvPr/>
        </p:nvPicPr>
        <p:blipFill rotWithShape="1">
          <a:blip r:embed="rId6">
            <a:lum/>
          </a:blip>
          <a:stretch>
            <a:fillRect/>
          </a:stretch>
        </p:blipFill>
        <p:spPr>
          <a:xfrm>
            <a:off x="2553819" y="3536319"/>
            <a:ext cx="1941166" cy="1291952"/>
          </a:xfrm>
          <a:prstGeom prst="rect">
            <a:avLst/>
          </a:prstGeom>
          <a:noFill/>
          <a:ln w="9525" cap="flat" cmpd="sng" algn="ctr">
            <a:noFill/>
            <a:prstDash val="solid"/>
            <a:round/>
            <a:headEnd w="med" len="med"/>
            <a:tailEnd w="med" len="med"/>
          </a:ln>
        </p:spPr>
      </p:pic>
      <p:pic>
        <p:nvPicPr>
          <p:cNvPr id="16398" name=""/>
          <p:cNvPicPr>
            <a:picLocks noChangeAspect="1"/>
          </p:cNvPicPr>
          <p:nvPr/>
        </p:nvPicPr>
        <p:blipFill rotWithShape="1">
          <a:blip r:embed="rId7">
            <a:lum/>
          </a:blip>
          <a:stretch>
            <a:fillRect/>
          </a:stretch>
        </p:blipFill>
        <p:spPr>
          <a:xfrm>
            <a:off x="4653674" y="3536319"/>
            <a:ext cx="1941166" cy="1291952"/>
          </a:xfrm>
          <a:prstGeom prst="rect">
            <a:avLst/>
          </a:prstGeom>
          <a:noFill/>
          <a:ln w="9525" cap="flat" cmpd="sng" algn="ctr">
            <a:noFill/>
            <a:prstDash val="solid"/>
            <a:round/>
            <a:headEnd w="med" len="med"/>
            <a:tailEnd w="med" len="med"/>
          </a:ln>
        </p:spPr>
      </p:pic>
      <p:pic>
        <p:nvPicPr>
          <p:cNvPr id="16399" name=""/>
          <p:cNvPicPr>
            <a:picLocks noChangeAspect="1"/>
          </p:cNvPicPr>
          <p:nvPr/>
        </p:nvPicPr>
        <p:blipFill rotWithShape="1">
          <a:blip r:embed="rId8">
            <a:lum/>
          </a:blip>
          <a:stretch>
            <a:fillRect/>
          </a:stretch>
        </p:blipFill>
        <p:spPr>
          <a:xfrm>
            <a:off x="6766255" y="3564897"/>
            <a:ext cx="1941166" cy="1291952"/>
          </a:xfrm>
          <a:prstGeom prst="rect">
            <a:avLst/>
          </a:prstGeom>
          <a:noFill/>
          <a:ln w="9525" cap="flat" cmpd="sng" algn="ctr">
            <a:noFill/>
            <a:prstDash val="solid"/>
            <a:round/>
            <a:headEnd w="med" len="med"/>
            <a:tailEnd w="med" len="med"/>
          </a:ln>
        </p:spPr>
      </p:pic>
      <p:sp>
        <p:nvSpPr>
          <p:cNvPr id="16400" name=""/>
          <p:cNvSpPr txBox="1"/>
          <p:nvPr/>
        </p:nvSpPr>
        <p:spPr>
          <a:xfrm>
            <a:off x="1882446" y="3860116"/>
            <a:ext cx="717422" cy="52373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Color Image</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6404" name=""/>
          <p:cNvSpPr txBox="1"/>
          <p:nvPr/>
        </p:nvSpPr>
        <p:spPr>
          <a:xfrm>
            <a:off x="1890372" y="1885627"/>
            <a:ext cx="684099" cy="522172"/>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Gray Image</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6405" name=""/>
          <p:cNvSpPr txBox="1"/>
          <p:nvPr/>
        </p:nvSpPr>
        <p:spPr>
          <a:xfrm>
            <a:off x="5285416" y="4894973"/>
            <a:ext cx="1114229"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Cutout</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6406" name=""/>
          <p:cNvSpPr txBox="1"/>
          <p:nvPr/>
        </p:nvSpPr>
        <p:spPr>
          <a:xfrm>
            <a:off x="7285303" y="4871139"/>
            <a:ext cx="903127" cy="30794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Gray Box</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6407" name=""/>
          <p:cNvSpPr txBox="1"/>
          <p:nvPr/>
        </p:nvSpPr>
        <p:spPr>
          <a:xfrm>
            <a:off x="561859" y="4017242"/>
            <a:ext cx="12188202" cy="457089"/>
          </a:xfrm>
          <a:prstGeom prst="rect">
            <a:avLst/>
          </a:prstGeom>
          <a:no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6408" name=""/>
          <p:cNvSpPr txBox="1"/>
          <p:nvPr/>
        </p:nvSpPr>
        <p:spPr>
          <a:xfrm>
            <a:off x="1774494" y="5269564"/>
            <a:ext cx="10105762" cy="1323712"/>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Cutout : Gray Image와 Color 이미지에 집중하는 부분이 다름</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Gray Box  : 두 이미지 상의 grad cam 결과가 크게 다르지 않다.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sym typeface="Wingdings"/>
              </a:rPr>
              <a:t> Gray Box 기법을  활용하면 이미지의 색상에 따른 일반화 능력이 높다</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sym typeface="Wingdings"/>
            </a:endParaRPr>
          </a:p>
        </p:txBody>
      </p:sp>
      <p:sp>
        <p:nvSpPr>
          <p:cNvPr id="16409" name=""/>
          <p:cNvSpPr txBox="1"/>
          <p:nvPr/>
        </p:nvSpPr>
        <p:spPr>
          <a:xfrm>
            <a:off x="5852020" y="2196698"/>
            <a:ext cx="395243" cy="396806"/>
          </a:xfrm>
          <a:prstGeom prst="rect">
            <a:avLst/>
          </a:prstGeom>
          <a:noFill/>
          <a:ln w="63743" cap="flat" cmpd="sng" algn="ctr">
            <a:solidFill>
              <a:srgbClr val="ffc000"/>
            </a:solidFill>
            <a:prstDash val="solid"/>
            <a:miter/>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6410" name=""/>
          <p:cNvSpPr txBox="1"/>
          <p:nvPr/>
        </p:nvSpPr>
        <p:spPr>
          <a:xfrm>
            <a:off x="5813953" y="4221981"/>
            <a:ext cx="395188" cy="396806"/>
          </a:xfrm>
          <a:prstGeom prst="rect">
            <a:avLst/>
          </a:prstGeom>
          <a:noFill/>
          <a:ln w="63743" cap="flat" cmpd="sng" algn="ctr">
            <a:solidFill>
              <a:srgbClr val="ffc000"/>
            </a:solidFill>
            <a:prstDash val="solid"/>
            <a:miter/>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7412" name=""/>
          <p:cNvSpPr txBox="1"/>
          <p:nvPr/>
        </p:nvSpPr>
        <p:spPr>
          <a:xfrm>
            <a:off x="263458" y="299963"/>
            <a:ext cx="5413964"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Gray Box</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17413"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7414"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7415"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7416"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graphicFrame>
        <p:nvGraphicFramePr>
          <p:cNvPr id="17417" name=""/>
          <p:cNvGraphicFramePr/>
          <p:nvPr/>
        </p:nvGraphicFramePr>
        <p:xfrm>
          <a:off x="1839578" y="1764950"/>
          <a:ext cx="5190192" cy="1598519"/>
        </p:xfrm>
        <a:graphic>
          <a:graphicData uri="http://schemas.openxmlformats.org/drawingml/2006/table">
            <a:tbl>
              <a:tblPr firstRow="1" bandRow="1"/>
              <a:tblGrid>
                <a:gridCol w="1038038"/>
                <a:gridCol w="1038038"/>
                <a:gridCol w="1038038"/>
                <a:gridCol w="1038038"/>
                <a:gridCol w="1038038"/>
              </a:tblGrid>
              <a:tr h="398369">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Data</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gridSpan="2">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Standard</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hMerge="1">
                  <a:txBody>
                    <a:bodyPr vert="horz" wrap="square" lIns="95250" tIns="95250" rIns="95250" bIns="95250" anchor="ctr">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89.41</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tcPr>
                </a:tc>
                <a:tc gridSpan="2">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Standard + Gray</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hMerge="1">
                  <a:txBody>
                    <a:bodyPr vert="horz" wrap="square" lIns="95250" tIns="95250" rIns="95250" bIns="95250" anchor="ctr">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89.41</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tcPr>
                </a:tc>
              </a:tr>
              <a:tr h="398369">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Acc%</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Cutout</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GrayBox</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Cutout</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GrayBox</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r h="398369">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Top-1</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78.26</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76.93</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66.42</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70.67</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r h="398369">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Top-5</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94.34</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93.91</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85.78</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89.41</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bl>
          </a:graphicData>
        </a:graphic>
      </p:graphicFrame>
      <p:sp>
        <p:nvSpPr>
          <p:cNvPr id="17496" name=""/>
          <p:cNvSpPr txBox="1"/>
          <p:nvPr/>
        </p:nvSpPr>
        <p:spPr>
          <a:xfrm>
            <a:off x="561859" y="4017242"/>
            <a:ext cx="12188202" cy="457089"/>
          </a:xfrm>
          <a:prstGeom prst="rect">
            <a:avLst/>
          </a:prstGeom>
          <a:no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7497" name=""/>
          <p:cNvSpPr txBox="1"/>
          <p:nvPr/>
        </p:nvSpPr>
        <p:spPr>
          <a:xfrm flipH="1">
            <a:off x="1165023" y="1212635"/>
            <a:ext cx="1350728"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학습 결과</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17498" name=""/>
          <p:cNvSpPr txBox="1"/>
          <p:nvPr/>
        </p:nvSpPr>
        <p:spPr>
          <a:xfrm>
            <a:off x="607908" y="4017242"/>
            <a:ext cx="11386662" cy="1891934"/>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rPr>
              <a:t>Cifar100 데이터  : 모든 이미지가 RGB로 이루어져있어, GrayBox에서는 기존 Cutout보다 낮은 정확도를 얻음</a:t>
            </a: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endParaRPr>
          </a:p>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sym typeface="Wingdings"/>
              </a:rPr>
              <a:t> </a:t>
            </a: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rPr>
              <a:t>Test Data에 Gray한 이미지를 추가하여 실험한 결과 GrayBox에서 4% 높은 정확도 : GrayBox는 Data augmentation 뿐 아니라 이미지의 색에 대한 더 높은 일반화 능력을 제공한다.</a:t>
            </a: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endParaRPr>
          </a:p>
          <a:p>
            <a:pPr marL="0" lvl="0" indent="0" algn="l" defTabSz="1028836" rtl="0" eaLnBrk="1" latinLnBrk="1" hangingPunct="1">
              <a:lnSpc>
                <a:spcPct val="100000"/>
              </a:lnSpc>
              <a:spcBef>
                <a:spcPct val="0"/>
              </a:spcBef>
              <a:spcAft>
                <a:spcPct val="0"/>
              </a:spcAft>
              <a:buNone/>
              <a:defRPr/>
            </a:pPr>
            <a:b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br>
            <a:endParaRPr xmlns:mc="http://schemas.openxmlformats.org/markup-compatibility/2006" xmlns:hp="http://schemas.haansoft.com/office/presentation/8.0" kumimoji="1" lang="ko-KR" altLang="en-US" sz="1800" b="0" i="0" mc:Ignorable="hp" hp:hslEmbossed="0">
              <a:solidFill>
                <a:srgbClr val="000000">
                  <a:alpha val="100000"/>
                </a:srgbClr>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8436" name=""/>
          <p:cNvSpPr txBox="1"/>
          <p:nvPr/>
        </p:nvSpPr>
        <p:spPr>
          <a:xfrm>
            <a:off x="263458" y="299963"/>
            <a:ext cx="6177436"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Stripe Cutout</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18437"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8438"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8439"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8440"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8441" name=""/>
          <p:cNvSpPr txBox="1"/>
          <p:nvPr/>
        </p:nvSpPr>
        <p:spPr>
          <a:xfrm>
            <a:off x="993607" y="3517285"/>
            <a:ext cx="2207806" cy="399932"/>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rPr>
              <a:t>구상 방법</a:t>
            </a:r>
            <a:endParaRPr xmlns:mc="http://schemas.openxmlformats.org/markup-compatibility/2006" xmlns:hp="http://schemas.haansoft.com/office/presentation/8.0" kumimoji="1" lang="ko-KR" altLang="en-US" sz="2000" b="0" i="0" mc:Ignorable="hp" hp:hslEmbossed="0">
              <a:solidFill>
                <a:srgbClr val="000000">
                  <a:alpha val="100000"/>
                </a:srgbClr>
              </a:solidFill>
              <a:latin typeface="아리따-돋움(TTF)-Medium"/>
            </a:endParaRPr>
          </a:p>
        </p:txBody>
      </p:sp>
      <p:pic>
        <p:nvPicPr>
          <p:cNvPr id="18442" name=""/>
          <p:cNvPicPr>
            <a:picLocks noChangeAspect="1"/>
          </p:cNvPicPr>
          <p:nvPr/>
        </p:nvPicPr>
        <p:blipFill rotWithShape="1">
          <a:blip r:embed="rId3">
            <a:lum/>
          </a:blip>
          <a:stretch>
            <a:fillRect/>
          </a:stretch>
        </p:blipFill>
        <p:spPr>
          <a:xfrm>
            <a:off x="2096729" y="4091815"/>
            <a:ext cx="1588789" cy="1588789"/>
          </a:xfrm>
          <a:prstGeom prst="rect">
            <a:avLst/>
          </a:prstGeom>
          <a:noFill/>
          <a:ln w="9525" cap="flat" cmpd="sng" algn="ctr">
            <a:noFill/>
            <a:prstDash val="solid"/>
            <a:round/>
            <a:headEnd w="med" len="med"/>
            <a:tailEnd w="med" len="med"/>
          </a:ln>
        </p:spPr>
      </p:pic>
      <p:pic>
        <p:nvPicPr>
          <p:cNvPr id="18443" name=""/>
          <p:cNvPicPr>
            <a:picLocks noChangeAspect="1"/>
          </p:cNvPicPr>
          <p:nvPr/>
        </p:nvPicPr>
        <p:blipFill rotWithShape="1">
          <a:blip r:embed="rId4">
            <a:lum/>
          </a:blip>
          <a:stretch>
            <a:fillRect/>
          </a:stretch>
        </p:blipFill>
        <p:spPr>
          <a:xfrm>
            <a:off x="4229907" y="4083889"/>
            <a:ext cx="1588789" cy="1588789"/>
          </a:xfrm>
          <a:prstGeom prst="rect">
            <a:avLst/>
          </a:prstGeom>
          <a:noFill/>
          <a:ln w="9525" cap="flat" cmpd="sng" algn="ctr">
            <a:noFill/>
            <a:prstDash val="solid"/>
            <a:round/>
            <a:headEnd w="med" len="med"/>
            <a:tailEnd w="med" len="med"/>
          </a:ln>
        </p:spPr>
      </p:pic>
      <p:pic>
        <p:nvPicPr>
          <p:cNvPr id="18444" name=""/>
          <p:cNvPicPr>
            <a:picLocks noChangeAspect="1"/>
          </p:cNvPicPr>
          <p:nvPr/>
        </p:nvPicPr>
        <p:blipFill rotWithShape="1">
          <a:blip r:embed="rId5">
            <a:lum/>
          </a:blip>
          <a:stretch>
            <a:fillRect/>
          </a:stretch>
        </p:blipFill>
        <p:spPr>
          <a:xfrm>
            <a:off x="6361523" y="4083889"/>
            <a:ext cx="1588789" cy="1588789"/>
          </a:xfrm>
          <a:prstGeom prst="rect">
            <a:avLst/>
          </a:prstGeom>
          <a:noFill/>
          <a:ln w="9525" cap="flat" cmpd="sng" algn="ctr">
            <a:noFill/>
            <a:prstDash val="solid"/>
            <a:round/>
            <a:headEnd w="med" len="med"/>
            <a:tailEnd w="med" len="med"/>
          </a:ln>
        </p:spPr>
      </p:pic>
      <p:pic>
        <p:nvPicPr>
          <p:cNvPr id="18445" name=""/>
          <p:cNvPicPr>
            <a:picLocks noChangeAspect="1"/>
          </p:cNvPicPr>
          <p:nvPr/>
        </p:nvPicPr>
        <p:blipFill rotWithShape="1">
          <a:blip r:embed="rId6">
            <a:lum/>
          </a:blip>
          <a:stretch>
            <a:fillRect/>
          </a:stretch>
        </p:blipFill>
        <p:spPr>
          <a:xfrm>
            <a:off x="8494757" y="4063236"/>
            <a:ext cx="1588789" cy="1588845"/>
          </a:xfrm>
          <a:prstGeom prst="rect">
            <a:avLst/>
          </a:prstGeom>
          <a:noFill/>
          <a:ln w="9525" cap="flat" cmpd="sng" algn="ctr">
            <a:noFill/>
            <a:prstDash val="solid"/>
            <a:round/>
            <a:headEnd w="med" len="med"/>
            <a:tailEnd w="med" len="med"/>
          </a:ln>
        </p:spPr>
      </p:pic>
      <p:sp>
        <p:nvSpPr>
          <p:cNvPr id="18446" name=""/>
          <p:cNvSpPr txBox="1"/>
          <p:nvPr/>
        </p:nvSpPr>
        <p:spPr>
          <a:xfrm>
            <a:off x="2280815" y="5691713"/>
            <a:ext cx="1244395" cy="306326"/>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Original Image</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8447" name=""/>
          <p:cNvSpPr txBox="1"/>
          <p:nvPr/>
        </p:nvSpPr>
        <p:spPr>
          <a:xfrm>
            <a:off x="4682253" y="5691713"/>
            <a:ext cx="684099" cy="306326"/>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Cutout</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8448" name=""/>
          <p:cNvSpPr txBox="1"/>
          <p:nvPr/>
        </p:nvSpPr>
        <p:spPr>
          <a:xfrm>
            <a:off x="6366323" y="5680604"/>
            <a:ext cx="1583989"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Stripe Cutout(Row)</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8452" name=""/>
          <p:cNvSpPr txBox="1"/>
          <p:nvPr/>
        </p:nvSpPr>
        <p:spPr>
          <a:xfrm>
            <a:off x="8620123" y="5645719"/>
            <a:ext cx="1404703" cy="523791"/>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Stripe Cutout</a:t>
            </a:r>
            <a:b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b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(Row &amp; Column)</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18453" name=""/>
          <p:cNvSpPr txBox="1"/>
          <p:nvPr/>
        </p:nvSpPr>
        <p:spPr>
          <a:xfrm>
            <a:off x="877730" y="1085650"/>
            <a:ext cx="2207806" cy="399988"/>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rPr>
              <a:t>구상 계기</a:t>
            </a:r>
            <a:endParaRPr xmlns:mc="http://schemas.openxmlformats.org/markup-compatibility/2006" xmlns:hp="http://schemas.haansoft.com/office/presentation/8.0" kumimoji="1" lang="ko-KR" altLang="en-US" sz="2000" b="0" i="0" mc:Ignorable="hp" hp:hslEmbossed="0">
              <a:solidFill>
                <a:srgbClr val="000000">
                  <a:alpha val="100000"/>
                </a:srgbClr>
              </a:solidFill>
              <a:latin typeface="아리따-돋움(TTF)-Medium"/>
            </a:endParaRPr>
          </a:p>
        </p:txBody>
      </p:sp>
      <p:sp>
        <p:nvSpPr>
          <p:cNvPr id="18454" name=""/>
          <p:cNvSpPr txBox="1"/>
          <p:nvPr/>
        </p:nvSpPr>
        <p:spPr>
          <a:xfrm>
            <a:off x="1299934" y="1495128"/>
            <a:ext cx="10424760" cy="1985596"/>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기존 Cutout 기법에서 cutout하는 부분을 jitter로 변경한 기법은 낮은 Epoch에서 overfitting 발생</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Hide and Seek &amp; Grid Mask 등 다양한 방법의 cutout 기법이 등장했고, 보다 이미지 학습에 도움을 줄 수 있는 방식의 새로운 cutout 기법을 찾고자 하였다.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endParaRPr>
          </a:p>
        </p:txBody>
      </p:sp>
      <p:pic>
        <p:nvPicPr>
          <p:cNvPr id="18455" name=""/>
          <p:cNvPicPr>
            <a:picLocks noChangeAspect="1"/>
          </p:cNvPicPr>
          <p:nvPr/>
        </p:nvPicPr>
        <p:blipFill rotWithShape="1">
          <a:blip r:embed="rId7">
            <a:lum/>
          </a:blip>
          <a:stretch>
            <a:fillRect/>
          </a:stretch>
        </p:blipFill>
        <p:spPr>
          <a:xfrm>
            <a:off x="6025055" y="2563364"/>
            <a:ext cx="5039373" cy="1011022"/>
          </a:xfrm>
          <a:prstGeom prst="rect">
            <a:avLst/>
          </a:prstGeom>
          <a:noFill/>
          <a:ln w="9525" cap="flat" cmpd="sng" algn="ctr">
            <a:noFill/>
            <a:prstDash val="solid"/>
            <a:round/>
            <a:headEnd w="med" len="med"/>
            <a:tailEnd w="med" len="med"/>
          </a:ln>
        </p:spPr>
      </p:pic>
      <p:sp>
        <p:nvSpPr>
          <p:cNvPr id="18456" name=""/>
          <p:cNvSpPr txBox="1"/>
          <p:nvPr/>
        </p:nvSpPr>
        <p:spPr>
          <a:xfrm>
            <a:off x="6693246" y="3480725"/>
            <a:ext cx="707933"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cutout</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18457" name=""/>
          <p:cNvSpPr txBox="1"/>
          <p:nvPr/>
        </p:nvSpPr>
        <p:spPr>
          <a:xfrm>
            <a:off x="8299507" y="3526774"/>
            <a:ext cx="1372943"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Hide and Seek</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18458" name=""/>
          <p:cNvSpPr txBox="1"/>
          <p:nvPr/>
        </p:nvSpPr>
        <p:spPr>
          <a:xfrm>
            <a:off x="9972415" y="3555352"/>
            <a:ext cx="1019004" cy="307889"/>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Grid Mask</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18459" name=""/>
          <p:cNvSpPr txBox="1"/>
          <p:nvPr/>
        </p:nvSpPr>
        <p:spPr>
          <a:xfrm>
            <a:off x="2630009" y="6142494"/>
            <a:ext cx="7086871" cy="584074"/>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기존 cutout : local한 부분의 데이터 정보가 모두 소실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Stripe cutout : 전체적인 이미지 형상은 유지하며 이미지 중 일부분 소실</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9460" name=""/>
          <p:cNvSpPr txBox="1"/>
          <p:nvPr/>
        </p:nvSpPr>
        <p:spPr>
          <a:xfrm>
            <a:off x="263458" y="299963"/>
            <a:ext cx="6177436"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Stripe Cutout</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19461"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9462"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9463"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9464"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9465" name=""/>
          <p:cNvSpPr txBox="1"/>
          <p:nvPr/>
        </p:nvSpPr>
        <p:spPr>
          <a:xfrm>
            <a:off x="579330" y="884093"/>
            <a:ext cx="2390329" cy="453908"/>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1800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실험 결과</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p:txBody>
      </p:sp>
      <p:graphicFrame>
        <p:nvGraphicFramePr>
          <p:cNvPr id="19466" name=""/>
          <p:cNvGraphicFramePr/>
          <p:nvPr/>
        </p:nvGraphicFramePr>
        <p:xfrm>
          <a:off x="1531632" y="2706200"/>
          <a:ext cx="4342603" cy="1337946"/>
        </p:xfrm>
        <a:graphic>
          <a:graphicData uri="http://schemas.openxmlformats.org/drawingml/2006/table">
            <a:tbl>
              <a:tblPr firstRow="1" bandRow="1"/>
              <a:tblGrid>
                <a:gridCol w="1085650"/>
                <a:gridCol w="1085650"/>
                <a:gridCol w="1085650"/>
                <a:gridCol w="1085650"/>
              </a:tblGrid>
              <a:tr h="445982">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Acc(%)</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10 stripes</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20 stripes</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30 stripes</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r h="445982">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Top-1 </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78.24</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76.51</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73.1</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r h="445982">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Top-5 </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94.16</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93.1</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47625" rIns="95250" bIns="47625"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91.32</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47625" marB="47625"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bl>
          </a:graphicData>
        </a:graphic>
      </p:graphicFrame>
      <p:sp>
        <p:nvSpPr>
          <p:cNvPr id="19519" name=""/>
          <p:cNvSpPr txBox="1"/>
          <p:nvPr/>
        </p:nvSpPr>
        <p:spPr>
          <a:xfrm>
            <a:off x="3922018" y="3326780"/>
            <a:ext cx="12188146" cy="457145"/>
          </a:xfrm>
          <a:prstGeom prst="rect">
            <a:avLst/>
          </a:prstGeom>
          <a:no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9520" name=""/>
          <p:cNvSpPr txBox="1"/>
          <p:nvPr/>
        </p:nvSpPr>
        <p:spPr>
          <a:xfrm>
            <a:off x="1123718" y="1252321"/>
            <a:ext cx="2391948" cy="414221"/>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Stripe 개수 설정</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아리따-돋움(TTF)-Medium"/>
            </a:endParaRPr>
          </a:p>
        </p:txBody>
      </p:sp>
      <p:pic>
        <p:nvPicPr>
          <p:cNvPr id="19524" name=""/>
          <p:cNvPicPr>
            <a:picLocks noChangeAspect="1"/>
          </p:cNvPicPr>
          <p:nvPr/>
        </p:nvPicPr>
        <p:blipFill rotWithShape="1">
          <a:blip r:embed="rId3">
            <a:lum/>
          </a:blip>
          <a:stretch>
            <a:fillRect/>
          </a:stretch>
        </p:blipFill>
        <p:spPr>
          <a:xfrm>
            <a:off x="6588533" y="1691940"/>
            <a:ext cx="3742620" cy="2607794"/>
          </a:xfrm>
          <a:prstGeom prst="rect">
            <a:avLst/>
          </a:prstGeom>
          <a:noFill/>
          <a:ln w="9525" cap="flat" cmpd="sng" algn="ctr">
            <a:noFill/>
            <a:prstDash val="solid"/>
            <a:round/>
            <a:headEnd w="med" len="med"/>
            <a:tailEnd w="med" len="med"/>
          </a:ln>
        </p:spPr>
      </p:pic>
      <p:sp>
        <p:nvSpPr>
          <p:cNvPr id="19525" name=""/>
          <p:cNvSpPr txBox="1"/>
          <p:nvPr/>
        </p:nvSpPr>
        <p:spPr>
          <a:xfrm>
            <a:off x="4141046" y="3326780"/>
            <a:ext cx="12188146" cy="457145"/>
          </a:xfrm>
          <a:prstGeom prst="rect">
            <a:avLst/>
          </a:prstGeom>
          <a:no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9526" name=""/>
          <p:cNvSpPr txBox="1"/>
          <p:nvPr/>
        </p:nvSpPr>
        <p:spPr>
          <a:xfrm>
            <a:off x="1649128" y="5048918"/>
            <a:ext cx="8285218" cy="831681"/>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Stripe 줄의 개수(10,20,30)로 설정하여 각 실험해본 결과, Row-Col에서 각각 10개씩 stripe을 사용하였을 때 최대의 Accuracy가 나왔다.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graphicFrame>
        <p:nvGraphicFramePr>
          <p:cNvPr id="20484" name=""/>
          <p:cNvGraphicFramePr/>
          <p:nvPr/>
        </p:nvGraphicFramePr>
        <p:xfrm>
          <a:off x="7224964" y="2283997"/>
          <a:ext cx="3902928" cy="1338001"/>
        </p:xfrm>
        <a:graphic>
          <a:graphicData uri="http://schemas.openxmlformats.org/drawingml/2006/table">
            <a:tbl>
              <a:tblPr firstRow="1" bandRow="1"/>
              <a:tblGrid>
                <a:gridCol w="1038038"/>
                <a:gridCol w="1360217"/>
                <a:gridCol w="1504673"/>
              </a:tblGrid>
              <a:tr h="426948">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Acc%</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Cutout</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Stripe Cutout</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r h="455526">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Top-1 </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78.26</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78.24</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r h="455526">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Top-5 </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94.34</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94.16</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bl>
          </a:graphicData>
        </a:graphic>
      </p:graphicFrame>
      <p:sp>
        <p:nvSpPr>
          <p:cNvPr id="20524" name=""/>
          <p:cNvSpPr txBox="1"/>
          <p:nvPr/>
        </p:nvSpPr>
        <p:spPr>
          <a:xfrm flipH="1">
            <a:off x="8799465" y="1926876"/>
            <a:ext cx="1350728"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학습 결과</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20525" name=""/>
          <p:cNvSpPr txBox="1"/>
          <p:nvPr/>
        </p:nvSpPr>
        <p:spPr>
          <a:xfrm>
            <a:off x="672991" y="1226924"/>
            <a:ext cx="2390329" cy="42058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Grad Cam 결과 비교</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아리따-돋움(TTF)-Medium"/>
            </a:endParaRPr>
          </a:p>
        </p:txBody>
      </p:sp>
      <p:pic>
        <p:nvPicPr>
          <p:cNvPr id="20526" name=""/>
          <p:cNvPicPr>
            <a:picLocks noChangeAspect="1"/>
          </p:cNvPicPr>
          <p:nvPr/>
        </p:nvPicPr>
        <p:blipFill rotWithShape="1">
          <a:blip r:embed="rId3">
            <a:lum/>
          </a:blip>
          <a:stretch>
            <a:fillRect/>
          </a:stretch>
        </p:blipFill>
        <p:spPr>
          <a:xfrm>
            <a:off x="1133263" y="1849122"/>
            <a:ext cx="2495099" cy="1661799"/>
          </a:xfrm>
          <a:prstGeom prst="rect">
            <a:avLst/>
          </a:prstGeom>
          <a:noFill/>
          <a:ln w="9525" cap="flat" cmpd="sng" algn="ctr">
            <a:noFill/>
            <a:prstDash val="solid"/>
            <a:round/>
            <a:headEnd w="med" len="med"/>
            <a:tailEnd w="med" len="med"/>
          </a:ln>
        </p:spPr>
      </p:pic>
      <p:pic>
        <p:nvPicPr>
          <p:cNvPr id="20527" name=""/>
          <p:cNvPicPr>
            <a:picLocks noChangeAspect="1"/>
          </p:cNvPicPr>
          <p:nvPr/>
        </p:nvPicPr>
        <p:blipFill rotWithShape="1">
          <a:blip r:embed="rId4">
            <a:lum/>
          </a:blip>
          <a:stretch>
            <a:fillRect/>
          </a:stretch>
        </p:blipFill>
        <p:spPr>
          <a:xfrm>
            <a:off x="4055310" y="1849122"/>
            <a:ext cx="2495099" cy="1661799"/>
          </a:xfrm>
          <a:prstGeom prst="rect">
            <a:avLst/>
          </a:prstGeom>
          <a:noFill/>
          <a:ln w="9525" cap="flat" cmpd="sng" algn="ctr">
            <a:noFill/>
            <a:prstDash val="solid"/>
            <a:round/>
            <a:headEnd w="med" len="med"/>
            <a:tailEnd w="med" len="med"/>
          </a:ln>
        </p:spPr>
      </p:pic>
      <p:sp>
        <p:nvSpPr>
          <p:cNvPr id="20528" name=""/>
          <p:cNvSpPr txBox="1"/>
          <p:nvPr/>
        </p:nvSpPr>
        <p:spPr>
          <a:xfrm>
            <a:off x="2039572" y="3472798"/>
            <a:ext cx="684099"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Cutout</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20532" name=""/>
          <p:cNvSpPr txBox="1"/>
          <p:nvPr/>
        </p:nvSpPr>
        <p:spPr>
          <a:xfrm>
            <a:off x="4848923" y="3490269"/>
            <a:ext cx="1155478" cy="522172"/>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Stripe Cutout</a:t>
            </a:r>
            <a:b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b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(row-col)</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20533" name=""/>
          <p:cNvSpPr txBox="1"/>
          <p:nvPr/>
        </p:nvSpPr>
        <p:spPr>
          <a:xfrm>
            <a:off x="1133263" y="4480696"/>
            <a:ext cx="10078802" cy="922161"/>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Stripe Cutout 기법은 기존 Cutout 기법보다 물체(object)에만 더욱 반응하는 경향을 보여주어, data augmentation 뿐만 아니라 물체 인식 능력도 향상시켜주는 것을 보여준다.</a:t>
            </a: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endParaRPr>
          </a:p>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endParaRPr xmlns:mc="http://schemas.openxmlformats.org/markup-compatibility/2006" xmlns:hp="http://schemas.haansoft.com/office/presentation/8.0" kumimoji="1" lang="ko-KR" altLang="en-US" sz="1800" b="0" i="0" mc:Ignorable="hp" hp:hslEmbossed="0">
              <a:solidFill>
                <a:srgbClr val="000000">
                  <a:alpha val="100000"/>
                </a:srgbClr>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1508" name=""/>
          <p:cNvSpPr txBox="1"/>
          <p:nvPr/>
        </p:nvSpPr>
        <p:spPr>
          <a:xfrm>
            <a:off x="263458" y="299963"/>
            <a:ext cx="7321807"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Image High Boosting</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21509"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1510"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1511"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1512"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1513" name=""/>
          <p:cNvSpPr txBox="1"/>
          <p:nvPr/>
        </p:nvSpPr>
        <p:spPr>
          <a:xfrm>
            <a:off x="980881" y="1157097"/>
            <a:ext cx="2207806" cy="707877"/>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rPr>
              <a:t>구상 방법</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endParaRPr>
          </a:p>
          <a:p>
            <a:pPr marL="0" lvl="0" indent="0"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1" lang="ko-KR" altLang="en-US" sz="2000" b="0" i="0" mc:Ignorable="hp" hp:hslEmbossed="0">
              <a:solidFill>
                <a:srgbClr val="000000">
                  <a:alpha val="100000"/>
                </a:srgbClr>
              </a:solidFill>
              <a:latin typeface="아리따-돋움(TTF)-Medium"/>
            </a:endParaRPr>
          </a:p>
        </p:txBody>
      </p:sp>
      <p:sp>
        <p:nvSpPr>
          <p:cNvPr id="21514" name=""/>
          <p:cNvSpPr txBox="1"/>
          <p:nvPr/>
        </p:nvSpPr>
        <p:spPr>
          <a:xfrm>
            <a:off x="2266526" y="2079258"/>
            <a:ext cx="1403085"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이미지 블러링</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pic>
        <p:nvPicPr>
          <p:cNvPr id="21515" name=""/>
          <p:cNvPicPr>
            <a:picLocks noChangeAspect="1"/>
          </p:cNvPicPr>
          <p:nvPr/>
        </p:nvPicPr>
        <p:blipFill rotWithShape="1">
          <a:blip r:embed="rId3">
            <a:lum/>
          </a:blip>
          <a:stretch>
            <a:fillRect/>
          </a:stretch>
        </p:blipFill>
        <p:spPr>
          <a:xfrm>
            <a:off x="698388" y="1996704"/>
            <a:ext cx="1493565" cy="993607"/>
          </a:xfrm>
          <a:prstGeom prst="rect">
            <a:avLst/>
          </a:prstGeom>
          <a:noFill/>
          <a:ln w="9525" cap="flat" cmpd="sng" algn="ctr">
            <a:noFill/>
            <a:prstDash val="solid"/>
            <a:round/>
            <a:headEnd w="med" len="med"/>
            <a:tailEnd w="med" len="med"/>
          </a:ln>
        </p:spPr>
      </p:pic>
      <p:pic>
        <p:nvPicPr>
          <p:cNvPr id="21516" name=""/>
          <p:cNvPicPr>
            <a:picLocks noChangeAspect="1"/>
          </p:cNvPicPr>
          <p:nvPr/>
        </p:nvPicPr>
        <p:blipFill rotWithShape="1">
          <a:blip r:embed="rId4">
            <a:lum/>
          </a:blip>
          <a:stretch>
            <a:fillRect/>
          </a:stretch>
        </p:blipFill>
        <p:spPr>
          <a:xfrm>
            <a:off x="3690263" y="1982415"/>
            <a:ext cx="1433226" cy="944376"/>
          </a:xfrm>
          <a:prstGeom prst="rect">
            <a:avLst/>
          </a:prstGeom>
          <a:noFill/>
          <a:ln w="9525" cap="flat" cmpd="sng" algn="ctr">
            <a:noFill/>
            <a:prstDash val="solid"/>
            <a:round/>
            <a:headEnd w="med" len="med"/>
            <a:tailEnd w="med" len="med"/>
          </a:ln>
        </p:spPr>
      </p:pic>
      <p:pic>
        <p:nvPicPr>
          <p:cNvPr id="21517" name=""/>
          <p:cNvPicPr>
            <a:picLocks noChangeAspect="1"/>
          </p:cNvPicPr>
          <p:nvPr/>
        </p:nvPicPr>
        <p:blipFill rotWithShape="1">
          <a:blip r:embed="rId5">
            <a:lum/>
          </a:blip>
          <a:stretch>
            <a:fillRect/>
          </a:stretch>
        </p:blipFill>
        <p:spPr>
          <a:xfrm>
            <a:off x="6255190" y="1982415"/>
            <a:ext cx="1469787" cy="944376"/>
          </a:xfrm>
          <a:prstGeom prst="rect">
            <a:avLst/>
          </a:prstGeom>
          <a:noFill/>
          <a:ln w="9525" cap="flat" cmpd="sng" algn="ctr">
            <a:noFill/>
            <a:prstDash val="solid"/>
            <a:round/>
            <a:headEnd w="med" len="med"/>
            <a:tailEnd w="med" len="med"/>
          </a:ln>
        </p:spPr>
      </p:pic>
      <p:pic>
        <p:nvPicPr>
          <p:cNvPr id="21518" name=""/>
          <p:cNvPicPr>
            <a:picLocks noChangeAspect="1"/>
          </p:cNvPicPr>
          <p:nvPr/>
        </p:nvPicPr>
        <p:blipFill rotWithShape="1">
          <a:blip r:embed="rId6">
            <a:lum/>
          </a:blip>
          <a:stretch>
            <a:fillRect/>
          </a:stretch>
        </p:blipFill>
        <p:spPr>
          <a:xfrm>
            <a:off x="9475639" y="1914150"/>
            <a:ext cx="1555466" cy="1009515"/>
          </a:xfrm>
          <a:prstGeom prst="rect">
            <a:avLst/>
          </a:prstGeom>
          <a:noFill/>
          <a:ln w="9525" cap="flat" cmpd="sng" algn="ctr">
            <a:noFill/>
            <a:prstDash val="solid"/>
            <a:round/>
            <a:headEnd w="med" len="med"/>
            <a:tailEnd w="med" len="med"/>
          </a:ln>
        </p:spPr>
      </p:pic>
      <p:sp>
        <p:nvSpPr>
          <p:cNvPr id="21519" name=""/>
          <p:cNvSpPr txBox="1"/>
          <p:nvPr/>
        </p:nvSpPr>
        <p:spPr>
          <a:xfrm>
            <a:off x="5867928" y="1711030"/>
            <a:ext cx="2483991"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원래 이미지 – 블러링된 이미지</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21520" name=""/>
          <p:cNvSpPr txBox="1"/>
          <p:nvPr/>
        </p:nvSpPr>
        <p:spPr>
          <a:xfrm>
            <a:off x="760290" y="2939518"/>
            <a:ext cx="2207806"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Original Image</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21524" name=""/>
          <p:cNvSpPr txBox="1"/>
          <p:nvPr/>
        </p:nvSpPr>
        <p:spPr>
          <a:xfrm>
            <a:off x="3885513" y="2923666"/>
            <a:ext cx="2207806"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Blurred Image</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21525" name=""/>
          <p:cNvSpPr txBox="1"/>
          <p:nvPr/>
        </p:nvSpPr>
        <p:spPr>
          <a:xfrm>
            <a:off x="6594840" y="2923666"/>
            <a:ext cx="1192039"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아리따-돋움(TTF)-Medium"/>
              </a:rPr>
              <a:t>G_mask</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아리따-돋움(TTF)-Medium"/>
            </a:endParaRPr>
          </a:p>
        </p:txBody>
      </p:sp>
      <p:sp>
        <p:nvSpPr>
          <p:cNvPr id="21526" name=""/>
          <p:cNvSpPr/>
          <p:nvPr/>
        </p:nvSpPr>
        <p:spPr>
          <a:xfrm rot="21600000">
            <a:off x="2822078" y="2388766"/>
            <a:ext cx="366609" cy="274566"/>
          </a:xfrm>
          <a:prstGeom prst="rightArrow">
            <a:avLst>
              <a:gd name="adj1" fmla="val 50000"/>
              <a:gd name="adj2" fmla="val 50000"/>
            </a:avLst>
          </a:prstGeom>
          <a:solidFill>
            <a:srgbClr val="44546a"/>
          </a:solidFill>
          <a:ln w="9525" cap="flat" cmpd="sng" algn="ctr">
            <a:noFill/>
            <a:prstDash val="solid"/>
            <a:round/>
            <a:headEnd w="med" len="med"/>
            <a:tailEnd w="med" len="med"/>
          </a:ln>
          <a:effectLst>
            <a:outerShdw blurRad="50800" dist="38235" dir="5400000" algn="br">
              <a:srgbClr val="000000">
                <a:alpha val="40000"/>
              </a:srgbClr>
            </a:outerShdw>
          </a:effectLst>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1527" name=""/>
          <p:cNvSpPr/>
          <p:nvPr/>
        </p:nvSpPr>
        <p:spPr>
          <a:xfrm rot="21600000">
            <a:off x="5501263" y="2357006"/>
            <a:ext cx="366665" cy="273003"/>
          </a:xfrm>
          <a:prstGeom prst="rightArrow">
            <a:avLst>
              <a:gd name="adj1" fmla="val 50000"/>
              <a:gd name="adj2" fmla="val 50000"/>
            </a:avLst>
          </a:prstGeom>
          <a:solidFill>
            <a:srgbClr val="44546a"/>
          </a:solidFill>
          <a:ln w="9525" cap="flat" cmpd="sng" algn="ctr">
            <a:noFill/>
            <a:prstDash val="solid"/>
            <a:round/>
            <a:headEnd w="med" len="med"/>
            <a:tailEnd w="med" len="med"/>
          </a:ln>
          <a:effectLst>
            <a:outerShdw blurRad="50800" dist="38235" dir="5400000" algn="br">
              <a:srgbClr val="000000">
                <a:alpha val="40000"/>
              </a:srgbClr>
            </a:outerShdw>
          </a:effectLst>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1528" name=""/>
          <p:cNvSpPr/>
          <p:nvPr/>
        </p:nvSpPr>
        <p:spPr>
          <a:xfrm rot="21600000">
            <a:off x="8001106" y="2298286"/>
            <a:ext cx="857133" cy="307889"/>
          </a:xfrm>
          <a:prstGeom prst="rightArrow">
            <a:avLst>
              <a:gd name="adj1" fmla="val 50000"/>
              <a:gd name="adj2" fmla="val 50000"/>
            </a:avLst>
          </a:prstGeom>
          <a:solidFill>
            <a:srgbClr val="44546a"/>
          </a:solidFill>
          <a:ln w="9525" cap="flat" cmpd="sng" algn="ctr">
            <a:noFill/>
            <a:prstDash val="solid"/>
            <a:round/>
            <a:headEnd w="med" len="med"/>
            <a:tailEnd w="med" len="med"/>
          </a:ln>
          <a:effectLst>
            <a:outerShdw blurRad="50800" dist="38235" dir="5400000" algn="br">
              <a:srgbClr val="000000">
                <a:alpha val="40000"/>
              </a:srgbClr>
            </a:outerShdw>
          </a:effectLst>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1529" name=""/>
          <p:cNvSpPr txBox="1"/>
          <p:nvPr/>
        </p:nvSpPr>
        <p:spPr>
          <a:xfrm>
            <a:off x="9591515" y="1606260"/>
            <a:ext cx="1323712" cy="307889"/>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새로운 데이터</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21530" name=""/>
          <p:cNvSpPr txBox="1"/>
          <p:nvPr/>
        </p:nvSpPr>
        <p:spPr>
          <a:xfrm>
            <a:off x="695207" y="3582312"/>
            <a:ext cx="6091701" cy="115391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6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맑은 고딕"/>
              </a:rPr>
              <a:t>새로운 데이터 = Original Image  + k* g_mask 의 결과</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맑은 고딕"/>
            </a:endParaRPr>
          </a:p>
          <a:p>
            <a:pPr marL="0" lvl="0" indent="0" algn="l" defTabSz="1028836" rtl="0" eaLnBrk="1" latinLnBrk="1" hangingPunct="1">
              <a:lnSpc>
                <a:spcPct val="100000"/>
              </a:lnSpc>
              <a:spcBef>
                <a:spcPct val="0"/>
              </a:spcBef>
              <a:spcAft>
                <a:spcPct val="6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맑은 고딕"/>
                <a:ea typeface="맑은 고딕"/>
              </a:rPr>
              <a:t>이미지에서 픽셀 간 급격한 변화가 일어나는 형상이나 눈, 코, 입의 외곽 추출 된 것이 g_mask를 강조하는 효과가 나타나는 이미지 처리 방법</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맑은 고딕"/>
              <a:ea typeface="맑은 고딕"/>
            </a:endParaRPr>
          </a:p>
        </p:txBody>
      </p:sp>
      <p:graphicFrame>
        <p:nvGraphicFramePr>
          <p:cNvPr id="21531" name=""/>
          <p:cNvGraphicFramePr/>
          <p:nvPr/>
        </p:nvGraphicFramePr>
        <p:xfrm>
          <a:off x="6842446" y="3993408"/>
          <a:ext cx="5040992" cy="2080821"/>
        </p:xfrm>
        <a:graphic>
          <a:graphicData uri="http://schemas.openxmlformats.org/drawingml/2006/table">
            <a:tbl>
              <a:tblPr firstRow="1" bandRow="1"/>
              <a:tblGrid>
                <a:gridCol w="1198346"/>
                <a:gridCol w="1318968"/>
                <a:gridCol w="1317405"/>
                <a:gridCol w="1206272"/>
              </a:tblGrid>
              <a:tr h="617397">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 </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Saliency-RICAP</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Stripe Cutout</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High Boosting</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r h="731711">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Top-1 accuracy</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81.44</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78.24</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57.17</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r h="731711">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Top-5 accuracy</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95.22</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94.56</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80.90</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bl>
          </a:graphicData>
        </a:graphic>
      </p:graphicFrame>
      <p:sp>
        <p:nvSpPr>
          <p:cNvPr id="21584" name=""/>
          <p:cNvSpPr txBox="1"/>
          <p:nvPr/>
        </p:nvSpPr>
        <p:spPr>
          <a:xfrm flipH="1">
            <a:off x="8640776" y="3623617"/>
            <a:ext cx="1352291" cy="3078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학습 결과</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2532" name=""/>
          <p:cNvSpPr txBox="1"/>
          <p:nvPr/>
        </p:nvSpPr>
        <p:spPr>
          <a:xfrm>
            <a:off x="1098377" y="1049146"/>
            <a:ext cx="1207835" cy="2393511"/>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1800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G_mask</a:t>
            </a: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endParaRPr>
          </a:p>
          <a:p>
            <a:pPr marL="0" lvl="0" indent="0" algn="l" defTabSz="1028836" rtl="0" eaLnBrk="1" latinLnBrk="1" hangingPunct="1">
              <a:lnSpc>
                <a:spcPct val="150000"/>
              </a:lnSpc>
              <a:spcBef>
                <a:spcPct val="0"/>
              </a:spcBef>
              <a:spcAft>
                <a:spcPct val="18000"/>
              </a:spcAft>
              <a:buNone/>
              <a:defRPr/>
            </a:pP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endParaRPr>
          </a:p>
          <a:p>
            <a:pPr marL="0" lvl="0" indent="0" algn="l" defTabSz="1028836" rtl="0" eaLnBrk="1" latinLnBrk="1" hangingPunct="1">
              <a:lnSpc>
                <a:spcPct val="150000"/>
              </a:lnSpc>
              <a:spcBef>
                <a:spcPct val="0"/>
              </a:spcBef>
              <a:spcAft>
                <a:spcPct val="18000"/>
              </a:spcAft>
              <a:buNone/>
              <a:defRPr/>
            </a:pP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endParaRPr>
          </a:p>
          <a:p>
            <a:pPr marL="0" lvl="0" indent="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endParaRPr xmlns:mc="http://schemas.openxmlformats.org/markup-compatibility/2006" xmlns:hp="http://schemas.haansoft.com/office/presentation/8.0" kumimoji="1" lang="ko-KR" altLang="en-US" sz="1800" b="0" i="0" mc:Ignorable="hp" hp:hslEmbossed="0">
              <a:solidFill>
                <a:srgbClr val="000000">
                  <a:alpha val="100000"/>
                </a:srgbClr>
              </a:solidFill>
              <a:latin typeface="Arial"/>
            </a:endParaRPr>
          </a:p>
        </p:txBody>
      </p:sp>
      <p:sp>
        <p:nvSpPr>
          <p:cNvPr id="22533" name=""/>
          <p:cNvSpPr/>
          <p:nvPr/>
        </p:nvSpPr>
        <p:spPr>
          <a:xfrm>
            <a:off x="11618361"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2534"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2535" name=""/>
          <p:cNvSpPr/>
          <p:nvPr/>
        </p:nvSpPr>
        <p:spPr>
          <a:xfrm>
            <a:off x="11313654"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2536"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2537" name=""/>
          <p:cNvSpPr txBox="1"/>
          <p:nvPr/>
        </p:nvSpPr>
        <p:spPr>
          <a:xfrm>
            <a:off x="4887047" y="1953836"/>
            <a:ext cx="50738" cy="369846"/>
          </a:xfrm>
          <a:prstGeom prst="rect">
            <a:avLst/>
          </a:prstGeom>
          <a:no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pic>
        <p:nvPicPr>
          <p:cNvPr id="22538" name=""/>
          <p:cNvPicPr>
            <a:picLocks noChangeAspect="1"/>
          </p:cNvPicPr>
          <p:nvPr/>
        </p:nvPicPr>
        <p:blipFill rotWithShape="1">
          <a:blip r:embed="rId3">
            <a:lum/>
          </a:blip>
          <a:srcRect l="4230" t="5450"/>
          <a:stretch>
            <a:fillRect/>
          </a:stretch>
        </p:blipFill>
        <p:spPr>
          <a:xfrm>
            <a:off x="1412629" y="1734808"/>
            <a:ext cx="2866508" cy="1872901"/>
          </a:xfrm>
          <a:prstGeom prst="rect">
            <a:avLst/>
          </a:prstGeom>
          <a:noFill/>
          <a:ln w="9525" cap="flat" cmpd="sng" algn="ctr">
            <a:noFill/>
            <a:prstDash val="solid"/>
            <a:round/>
            <a:headEnd w="med" len="med"/>
            <a:tailEnd w="med" len="med"/>
          </a:ln>
        </p:spPr>
      </p:pic>
      <p:sp>
        <p:nvSpPr>
          <p:cNvPr id="22539" name=""/>
          <p:cNvSpPr txBox="1"/>
          <p:nvPr/>
        </p:nvSpPr>
        <p:spPr>
          <a:xfrm>
            <a:off x="263458" y="299963"/>
            <a:ext cx="8172578"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Image High Boosting 확대</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graphicFrame>
        <p:nvGraphicFramePr>
          <p:cNvPr id="22540" name=""/>
          <p:cNvGraphicFramePr/>
          <p:nvPr/>
        </p:nvGraphicFramePr>
        <p:xfrm>
          <a:off x="6299621" y="2099855"/>
          <a:ext cx="3904547" cy="1338001"/>
        </p:xfrm>
        <a:graphic>
          <a:graphicData uri="http://schemas.openxmlformats.org/drawingml/2006/table">
            <a:tbl>
              <a:tblPr firstRow="1" bandRow="1"/>
              <a:tblGrid>
                <a:gridCol w="1038038"/>
                <a:gridCol w="1361835"/>
                <a:gridCol w="1504673"/>
              </a:tblGrid>
              <a:tr h="426948">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Acc%</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High Boosting</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G_mask</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r h="455526">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Top-1 </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57.17</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56.410</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r h="455526">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Top-5 </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80.90</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t"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81.100</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bl>
          </a:graphicData>
        </a:graphic>
      </p:graphicFrame>
      <p:sp>
        <p:nvSpPr>
          <p:cNvPr id="22583" name=""/>
          <p:cNvSpPr txBox="1"/>
          <p:nvPr/>
        </p:nvSpPr>
        <p:spPr>
          <a:xfrm flipH="1">
            <a:off x="7874122" y="1742734"/>
            <a:ext cx="1350728" cy="30794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학습 결과</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22584" name=""/>
          <p:cNvSpPr txBox="1"/>
          <p:nvPr/>
        </p:nvSpPr>
        <p:spPr>
          <a:xfrm>
            <a:off x="1623731" y="4447372"/>
            <a:ext cx="9588334" cy="647594"/>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g_mask만 사용해 Data 추가</a:t>
            </a: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endParaRPr>
          </a:p>
          <a:p>
            <a:pPr marL="284200" lvl="0" indent="-284200"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G_mask 이미지 자체가 픽셀 intensity값이 크지 않아 큰 효과 보이지 않았을 것으로 예상.</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5124" name=""/>
          <p:cNvSpPr txBox="1"/>
          <p:nvPr/>
        </p:nvSpPr>
        <p:spPr>
          <a:xfrm rot="21600000">
            <a:off x="3909291" y="2299849"/>
            <a:ext cx="1857049" cy="1263429"/>
          </a:xfrm>
          <a:prstGeom prst="rect">
            <a:avLst/>
          </a:prstGeom>
          <a:solidFill>
            <a:srgbClr val="ba9238"/>
          </a:solidFill>
          <a:ln w="57324" cap="flat" cmpd="sng" algn="ctr">
            <a:solidFill>
              <a:srgbClr val="ba9238"/>
            </a:solidFill>
            <a:prstDash val="solid"/>
            <a:miter/>
            <a:headEnd w="med" len="med"/>
            <a:tailEnd w="med" len="med"/>
          </a:ln>
          <a:effectLst>
            <a:outerShdw blurRad="38100" dist="38205" dir="8100000" algn="br">
              <a:srgbClr val="000000">
                <a:alpha val="19000"/>
              </a:srgbClr>
            </a:outerShdw>
          </a:effectLst>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5125" name=""/>
          <p:cNvSpPr txBox="1"/>
          <p:nvPr/>
        </p:nvSpPr>
        <p:spPr>
          <a:xfrm rot="21600000">
            <a:off x="1322149" y="2299849"/>
            <a:ext cx="1855430" cy="1263429"/>
          </a:xfrm>
          <a:prstGeom prst="rect">
            <a:avLst/>
          </a:prstGeom>
          <a:solidFill>
            <a:srgbClr val="255958"/>
          </a:solidFill>
          <a:ln w="57324" cap="flat" cmpd="sng" algn="ctr">
            <a:solidFill>
              <a:srgbClr val="255958"/>
            </a:solidFill>
            <a:prstDash val="solid"/>
            <a:miter/>
            <a:headEnd w="med" len="med"/>
            <a:tailEnd w="med" len="med"/>
          </a:ln>
          <a:effectLst>
            <a:outerShdw blurRad="38100" dist="38205" dir="8100000" algn="br">
              <a:srgbClr val="000000">
                <a:alpha val="19000"/>
              </a:srgbClr>
            </a:outerShdw>
          </a:effectLst>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5126" name=""/>
          <p:cNvSpPr txBox="1"/>
          <p:nvPr/>
        </p:nvSpPr>
        <p:spPr>
          <a:xfrm rot="21600000">
            <a:off x="9128062" y="2364932"/>
            <a:ext cx="1856993" cy="1263429"/>
          </a:xfrm>
          <a:prstGeom prst="rect">
            <a:avLst/>
          </a:prstGeom>
          <a:solidFill>
            <a:srgbClr val="255958"/>
          </a:solidFill>
          <a:ln w="57324" cap="flat" cmpd="sng" algn="ctr">
            <a:solidFill>
              <a:srgbClr val="255958"/>
            </a:solidFill>
            <a:prstDash val="solid"/>
            <a:miter/>
            <a:headEnd w="med" len="med"/>
            <a:tailEnd w="med" len="med"/>
          </a:ln>
          <a:effectLst>
            <a:outerShdw blurRad="38100" dist="38205" dir="8100000" algn="br">
              <a:srgbClr val="000000">
                <a:alpha val="19000"/>
              </a:srgbClr>
            </a:outerShdw>
          </a:effectLst>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5127" name=""/>
          <p:cNvSpPr txBox="1"/>
          <p:nvPr/>
        </p:nvSpPr>
        <p:spPr>
          <a:xfrm>
            <a:off x="1201527" y="3833100"/>
            <a:ext cx="2128433" cy="453963"/>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7243f">
                    <a:alpha val="100000"/>
                  </a:srgbClr>
                </a:solidFill>
                <a:latin typeface="맑은 고딕"/>
                <a:ea typeface="맑은 고딕"/>
              </a:rPr>
              <a:t>최신 DA 논문 구현</a:t>
            </a:r>
            <a:endParaRPr xmlns:mc="http://schemas.openxmlformats.org/markup-compatibility/2006" xmlns:hp="http://schemas.haansoft.com/office/presentation/8.0" kumimoji="1" lang="ko-KR" altLang="en-US" sz="1800" b="0" i="0" mc:Ignorable="hp" hp:hslEmbossed="0">
              <a:solidFill>
                <a:srgbClr val="07243f">
                  <a:alpha val="100000"/>
                </a:srgbClr>
              </a:solidFill>
              <a:latin typeface="맑은 고딕"/>
              <a:ea typeface="맑은 고딕"/>
            </a:endParaRPr>
          </a:p>
        </p:txBody>
      </p:sp>
      <p:sp>
        <p:nvSpPr>
          <p:cNvPr id="5128" name=""/>
          <p:cNvSpPr txBox="1"/>
          <p:nvPr/>
        </p:nvSpPr>
        <p:spPr>
          <a:xfrm>
            <a:off x="2023720" y="1820544"/>
            <a:ext cx="484049" cy="461890"/>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400" b="0" i="0" baseline="0" mc:Ignorable="hp" hp:hslEmbossed="0">
                <a:solidFill>
                  <a:srgbClr val="255958">
                    <a:alpha val="100000"/>
                  </a:srgbClr>
                </a:solidFill>
                <a:latin typeface="나눔스퀘어라운드 Regular"/>
              </a:rPr>
              <a:t>01</a:t>
            </a:r>
            <a:endParaRPr xmlns:mc="http://schemas.openxmlformats.org/markup-compatibility/2006" xmlns:hp="http://schemas.haansoft.com/office/presentation/8.0" kumimoji="1" lang="ko-KR" altLang="en-US" sz="2400" b="0" i="0" mc:Ignorable="hp" hp:hslEmbossed="0">
              <a:solidFill>
                <a:srgbClr val="255958">
                  <a:alpha val="100000"/>
                </a:srgbClr>
              </a:solidFill>
              <a:latin typeface="나눔스퀘어라운드 Regular"/>
            </a:endParaRPr>
          </a:p>
        </p:txBody>
      </p:sp>
      <p:sp>
        <p:nvSpPr>
          <p:cNvPr id="5129" name=""/>
          <p:cNvSpPr txBox="1"/>
          <p:nvPr/>
        </p:nvSpPr>
        <p:spPr>
          <a:xfrm>
            <a:off x="4563249" y="1809436"/>
            <a:ext cx="547569" cy="461834"/>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400" b="0" i="0" baseline="0" mc:Ignorable="hp" hp:hslEmbossed="0">
                <a:solidFill>
                  <a:srgbClr val="ba9238">
                    <a:alpha val="100000"/>
                  </a:srgbClr>
                </a:solidFill>
                <a:latin typeface="나눔스퀘어라운드 Regular"/>
              </a:rPr>
              <a:t>02</a:t>
            </a:r>
            <a:endParaRPr xmlns:mc="http://schemas.openxmlformats.org/markup-compatibility/2006" xmlns:hp="http://schemas.haansoft.com/office/presentation/8.0" kumimoji="1" lang="ko-KR" altLang="en-US" sz="2400" b="0" i="0" mc:Ignorable="hp" hp:hslEmbossed="0">
              <a:solidFill>
                <a:srgbClr val="ba9238">
                  <a:alpha val="100000"/>
                </a:srgbClr>
              </a:solidFill>
              <a:latin typeface="나눔스퀘어라운드 Regular"/>
            </a:endParaRPr>
          </a:p>
        </p:txBody>
      </p:sp>
      <p:sp>
        <p:nvSpPr>
          <p:cNvPr id="5130" name=""/>
          <p:cNvSpPr txBox="1"/>
          <p:nvPr/>
        </p:nvSpPr>
        <p:spPr>
          <a:xfrm>
            <a:off x="9691484" y="1809436"/>
            <a:ext cx="730149" cy="461834"/>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400" b="0" i="0" baseline="0" mc:Ignorable="hp" hp:hslEmbossed="0">
                <a:solidFill>
                  <a:srgbClr val="255958">
                    <a:alpha val="100000"/>
                  </a:srgbClr>
                </a:solidFill>
                <a:latin typeface="나눔스퀘어라운드 Regular"/>
              </a:rPr>
              <a:t>04</a:t>
            </a:r>
            <a:endParaRPr xmlns:mc="http://schemas.openxmlformats.org/markup-compatibility/2006" xmlns:hp="http://schemas.haansoft.com/office/presentation/8.0" kumimoji="1" lang="ko-KR" altLang="en-US" sz="2400" b="0" i="0" mc:Ignorable="hp" hp:hslEmbossed="0">
              <a:solidFill>
                <a:srgbClr val="255958">
                  <a:alpha val="100000"/>
                </a:srgbClr>
              </a:solidFill>
              <a:latin typeface="나눔스퀘어라운드 Regular"/>
            </a:endParaRPr>
          </a:p>
        </p:txBody>
      </p:sp>
      <p:sp>
        <p:nvSpPr>
          <p:cNvPr id="5131" name=""/>
          <p:cNvSpPr txBox="1"/>
          <p:nvPr/>
        </p:nvSpPr>
        <p:spPr>
          <a:xfrm>
            <a:off x="5247293" y="914235"/>
            <a:ext cx="1691996" cy="645976"/>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dist"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3600" b="1" i="0" baseline="0" mc:Ignorable="hp" hp:hslEmbossed="0">
                <a:solidFill>
                  <a:srgbClr val="ba9238">
                    <a:alpha val="100000"/>
                  </a:srgbClr>
                </a:solidFill>
                <a:latin typeface="나눔스퀘어라운드 Regular"/>
              </a:rPr>
              <a:t>I</a:t>
            </a:r>
            <a:r>
              <a:rPr xmlns:mc="http://schemas.openxmlformats.org/markup-compatibility/2006" xmlns:hp="http://schemas.haansoft.com/office/presentation/8.0" kumimoji="0" lang="ko-KR" altLang="en-US" sz="3600" b="1" i="0" baseline="0" mc:Ignorable="hp" hp:hslEmbossed="0">
                <a:solidFill>
                  <a:srgbClr val="255958">
                    <a:alpha val="100000"/>
                  </a:srgbClr>
                </a:solidFill>
                <a:latin typeface="나눔스퀘어라운드 Regular"/>
              </a:rPr>
              <a:t>N</a:t>
            </a:r>
            <a:r>
              <a:rPr xmlns:mc="http://schemas.openxmlformats.org/markup-compatibility/2006" xmlns:hp="http://schemas.haansoft.com/office/presentation/8.0" kumimoji="0" lang="ko-KR" altLang="en-US" sz="3600" b="1" i="0" baseline="0" mc:Ignorable="hp" hp:hslEmbossed="0">
                <a:solidFill>
                  <a:srgbClr val="ba9238">
                    <a:alpha val="100000"/>
                  </a:srgbClr>
                </a:solidFill>
                <a:latin typeface="나눔스퀘어라운드 Regular"/>
              </a:rPr>
              <a:t>DEX</a:t>
            </a:r>
            <a:endParaRPr xmlns:mc="http://schemas.openxmlformats.org/markup-compatibility/2006" xmlns:hp="http://schemas.haansoft.com/office/presentation/8.0" kumimoji="0" lang="ko-KR" altLang="en-US" sz="3600" b="1" i="0" mc:Ignorable="hp" hp:hslEmbossed="0">
              <a:solidFill>
                <a:srgbClr val="ba9238">
                  <a:alpha val="100000"/>
                </a:srgbClr>
              </a:solidFill>
              <a:latin typeface="나눔스퀘어라운드 Regular"/>
            </a:endParaRPr>
          </a:p>
        </p:txBody>
      </p:sp>
      <p:sp>
        <p:nvSpPr>
          <p:cNvPr id="5132" name=""/>
          <p:cNvSpPr txBox="1"/>
          <p:nvPr/>
        </p:nvSpPr>
        <p:spPr>
          <a:xfrm>
            <a:off x="1441208" y="4269594"/>
            <a:ext cx="1498309" cy="784068"/>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t>-  SaliencyMix</a:t>
            </a:r>
            <a:endPar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endParaRPr>
          </a:p>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t>-  RICAP</a:t>
            </a:r>
            <a:endParaRPr xmlns:mc="http://schemas.openxmlformats.org/markup-compatibility/2006" xmlns:hp="http://schemas.haansoft.com/office/presentation/8.0" kumimoji="1" lang="ko-KR" altLang="en-US" sz="1600" b="0" i="0" mc:Ignorable="hp" hp:hslEmbossed="0">
              <a:solidFill>
                <a:srgbClr val="07243f">
                  <a:alpha val="100000"/>
                </a:srgbClr>
              </a:solidFill>
              <a:latin typeface="맑은 고딕"/>
              <a:ea typeface="맑은 고딕"/>
            </a:endParaRPr>
          </a:p>
        </p:txBody>
      </p:sp>
      <p:sp>
        <p:nvSpPr>
          <p:cNvPr id="5133" name=""/>
          <p:cNvSpPr txBox="1"/>
          <p:nvPr/>
        </p:nvSpPr>
        <p:spPr>
          <a:xfrm>
            <a:off x="3426805" y="3821993"/>
            <a:ext cx="2820459" cy="453963"/>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7243f">
                    <a:alpha val="100000"/>
                  </a:srgbClr>
                </a:solidFill>
                <a:latin typeface="맑은 고딕"/>
                <a:ea typeface="맑은 고딕"/>
              </a:rPr>
              <a:t>새로운 DA 아이디어 구현</a:t>
            </a:r>
            <a:endParaRPr xmlns:mc="http://schemas.openxmlformats.org/markup-compatibility/2006" xmlns:hp="http://schemas.haansoft.com/office/presentation/8.0" kumimoji="1" lang="ko-KR" altLang="en-US" sz="1800" b="0" i="0" mc:Ignorable="hp" hp:hslEmbossed="0">
              <a:solidFill>
                <a:srgbClr val="07243f">
                  <a:alpha val="100000"/>
                </a:srgbClr>
              </a:solidFill>
              <a:latin typeface="맑은 고딕"/>
              <a:ea typeface="맑은 고딕"/>
            </a:endParaRPr>
          </a:p>
        </p:txBody>
      </p:sp>
      <p:sp>
        <p:nvSpPr>
          <p:cNvPr id="5134" name=""/>
          <p:cNvSpPr txBox="1"/>
          <p:nvPr/>
        </p:nvSpPr>
        <p:spPr>
          <a:xfrm>
            <a:off x="9472457" y="3815630"/>
            <a:ext cx="1190420" cy="453963"/>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7243f">
                    <a:alpha val="100000"/>
                  </a:srgbClr>
                </a:solidFill>
                <a:latin typeface="맑은 고딕"/>
                <a:ea typeface="맑은 고딕"/>
              </a:rPr>
              <a:t>성능 비교</a:t>
            </a:r>
            <a:endParaRPr xmlns:mc="http://schemas.openxmlformats.org/markup-compatibility/2006" xmlns:hp="http://schemas.haansoft.com/office/presentation/8.0" kumimoji="1" lang="ko-KR" altLang="en-US" sz="1800" b="0" i="0" mc:Ignorable="hp" hp:hslEmbossed="0">
              <a:solidFill>
                <a:srgbClr val="07243f">
                  <a:alpha val="100000"/>
                </a:srgbClr>
              </a:solidFill>
              <a:latin typeface="맑은 고딕"/>
              <a:ea typeface="맑은 고딕"/>
            </a:endParaRPr>
          </a:p>
        </p:txBody>
      </p:sp>
      <p:sp>
        <p:nvSpPr>
          <p:cNvPr id="5135" name=""/>
          <p:cNvSpPr txBox="1"/>
          <p:nvPr/>
        </p:nvSpPr>
        <p:spPr>
          <a:xfrm>
            <a:off x="3918836" y="4275957"/>
            <a:ext cx="2456975" cy="21236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6000"/>
              </a:spcAft>
              <a:buNone/>
              <a:defRPr/>
            </a:pPr>
            <a: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t>1) Saliency-Ricap</a:t>
            </a:r>
            <a:b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br>
            <a: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t>  1-1 )Saliency-Ricap 2</a:t>
            </a:r>
            <a:b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br>
            <a: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t>  1-2 ) Saliency-median</a:t>
            </a:r>
            <a:endPar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endParaRPr>
          </a:p>
          <a:p>
            <a:pPr marL="0" lvl="0" indent="0" algn="l" defTabSz="1028836" rtl="0" eaLnBrk="1" latinLnBrk="1" hangingPunct="1">
              <a:lnSpc>
                <a:spcPct val="100000"/>
              </a:lnSpc>
              <a:spcBef>
                <a:spcPct val="0"/>
              </a:spcBef>
              <a:spcAft>
                <a:spcPct val="6000"/>
              </a:spcAft>
              <a:buNone/>
              <a:defRPr/>
            </a:pPr>
            <a: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t>2) Gray Box</a:t>
            </a:r>
            <a:endPar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endParaRPr>
          </a:p>
          <a:p>
            <a:pPr marL="0" lvl="0" indent="0" algn="l" defTabSz="1028836" rtl="0" eaLnBrk="1" latinLnBrk="1" hangingPunct="1">
              <a:lnSpc>
                <a:spcPct val="100000"/>
              </a:lnSpc>
              <a:spcBef>
                <a:spcPct val="0"/>
              </a:spcBef>
              <a:spcAft>
                <a:spcPct val="6000"/>
              </a:spcAft>
              <a:buNone/>
              <a:defRPr/>
            </a:pPr>
            <a: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t>3) Stripe cutout</a:t>
            </a:r>
            <a:endPar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endParaRPr>
          </a:p>
          <a:p>
            <a:pPr marL="0" lvl="0" indent="0" algn="l" defTabSz="1028836" rtl="0" eaLnBrk="1" latinLnBrk="1" hangingPunct="1">
              <a:lnSpc>
                <a:spcPct val="100000"/>
              </a:lnSpc>
              <a:spcBef>
                <a:spcPct val="0"/>
              </a:spcBef>
              <a:spcAft>
                <a:spcPct val="6000"/>
              </a:spcAft>
              <a:buNone/>
              <a:defRPr/>
            </a:pPr>
            <a: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t>4) Image High Boosting</a:t>
            </a:r>
            <a:b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br>
            <a:r>
              <a:rPr xmlns:mc="http://schemas.openxmlformats.org/markup-compatibility/2006" xmlns:hp="http://schemas.haansoft.com/office/presentation/8.0" kumimoji="1" lang="ko-KR" altLang="en-US" sz="1600" b="0" i="0" baseline="0" mc:Ignorable="hp" hp:hslEmbossed="0">
                <a:solidFill>
                  <a:srgbClr val="07243f">
                    <a:alpha val="100000"/>
                  </a:srgbClr>
                </a:solidFill>
                <a:latin typeface="맑은 고딕"/>
                <a:ea typeface="맑은 고딕"/>
              </a:rPr>
              <a:t>  4-1) g_mask</a:t>
            </a:r>
            <a:endParaRPr xmlns:mc="http://schemas.openxmlformats.org/markup-compatibility/2006" xmlns:hp="http://schemas.haansoft.com/office/presentation/8.0" kumimoji="1" lang="ko-KR" altLang="en-US" sz="1600" b="0" i="0" mc:Ignorable="hp" hp:hslEmbossed="0">
              <a:solidFill>
                <a:srgbClr val="07243f">
                  <a:alpha val="100000"/>
                </a:srgbClr>
              </a:solidFill>
              <a:latin typeface="맑은 고딕"/>
              <a:ea typeface="맑은 고딕"/>
            </a:endParaRPr>
          </a:p>
        </p:txBody>
      </p:sp>
      <p:pic>
        <p:nvPicPr>
          <p:cNvPr id="5136" name=""/>
          <p:cNvPicPr>
            <a:picLocks noChangeAspect="1"/>
          </p:cNvPicPr>
          <p:nvPr/>
        </p:nvPicPr>
        <p:blipFill rotWithShape="1">
          <a:blip r:embed="rId2">
            <a:lum/>
          </a:blip>
          <a:stretch>
            <a:fillRect/>
          </a:stretch>
        </p:blipFill>
        <p:spPr>
          <a:xfrm>
            <a:off x="1888753" y="2569671"/>
            <a:ext cx="722222" cy="722222"/>
          </a:xfrm>
          <a:prstGeom prst="rect">
            <a:avLst/>
          </a:prstGeom>
          <a:noFill/>
          <a:ln w="9525" cap="flat" cmpd="sng" algn="ctr">
            <a:noFill/>
            <a:prstDash val="solid"/>
            <a:round/>
            <a:headEnd w="med" len="med"/>
            <a:tailEnd w="med" len="med"/>
          </a:ln>
        </p:spPr>
      </p:pic>
      <p:pic>
        <p:nvPicPr>
          <p:cNvPr id="5140" name=""/>
          <p:cNvPicPr>
            <a:picLocks noChangeAspect="1"/>
          </p:cNvPicPr>
          <p:nvPr/>
        </p:nvPicPr>
        <p:blipFill rotWithShape="1">
          <a:blip r:embed="rId3">
            <a:lum/>
          </a:blip>
          <a:stretch>
            <a:fillRect/>
          </a:stretch>
        </p:blipFill>
        <p:spPr>
          <a:xfrm>
            <a:off x="9702592" y="2571290"/>
            <a:ext cx="730149" cy="731711"/>
          </a:xfrm>
          <a:prstGeom prst="rect">
            <a:avLst/>
          </a:prstGeom>
          <a:noFill/>
          <a:ln w="9525" cap="flat" cmpd="sng" algn="ctr">
            <a:noFill/>
            <a:prstDash val="solid"/>
            <a:round/>
            <a:headEnd w="med" len="med"/>
            <a:tailEnd w="med" len="med"/>
          </a:ln>
        </p:spPr>
      </p:pic>
      <p:sp>
        <p:nvSpPr>
          <p:cNvPr id="5141" name=""/>
          <p:cNvSpPr txBox="1"/>
          <p:nvPr/>
        </p:nvSpPr>
        <p:spPr>
          <a:xfrm rot="21600000">
            <a:off x="6518649" y="2309394"/>
            <a:ext cx="1857049" cy="1261810"/>
          </a:xfrm>
          <a:prstGeom prst="rect">
            <a:avLst/>
          </a:prstGeom>
          <a:solidFill>
            <a:srgbClr val="07243f"/>
          </a:solidFill>
          <a:ln w="57324" cap="flat" cmpd="sng" algn="ctr">
            <a:solidFill>
              <a:srgbClr val="07243f"/>
            </a:solidFill>
            <a:prstDash val="solid"/>
            <a:miter/>
            <a:headEnd w="med" len="med"/>
            <a:tailEnd w="med" len="med"/>
          </a:ln>
          <a:effectLst>
            <a:outerShdw blurRad="38100" dist="38205" dir="8100000" algn="br">
              <a:srgbClr val="000000">
                <a:alpha val="19000"/>
              </a:srgbClr>
            </a:outerShdw>
          </a:effectLst>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5142" name=""/>
          <p:cNvSpPr txBox="1"/>
          <p:nvPr/>
        </p:nvSpPr>
        <p:spPr>
          <a:xfrm>
            <a:off x="7172607" y="1817362"/>
            <a:ext cx="547569" cy="461890"/>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400" b="0" i="0" baseline="0" mc:Ignorable="hp" hp:hslEmbossed="0">
                <a:solidFill>
                  <a:srgbClr val="255958">
                    <a:alpha val="100000"/>
                  </a:srgbClr>
                </a:solidFill>
                <a:latin typeface="나눔스퀘어라운드 Regular"/>
              </a:rPr>
              <a:t>03</a:t>
            </a:r>
            <a:endParaRPr xmlns:mc="http://schemas.openxmlformats.org/markup-compatibility/2006" xmlns:hp="http://schemas.haansoft.com/office/presentation/8.0" kumimoji="1" lang="ko-KR" altLang="en-US" sz="2400" b="0" i="0" mc:Ignorable="hp" hp:hslEmbossed="0">
              <a:solidFill>
                <a:srgbClr val="255958">
                  <a:alpha val="100000"/>
                </a:srgbClr>
              </a:solidFill>
              <a:latin typeface="나눔스퀘어라운드 Regular"/>
            </a:endParaRPr>
          </a:p>
        </p:txBody>
      </p:sp>
      <p:sp>
        <p:nvSpPr>
          <p:cNvPr id="5143" name=""/>
          <p:cNvSpPr txBox="1"/>
          <p:nvPr/>
        </p:nvSpPr>
        <p:spPr>
          <a:xfrm>
            <a:off x="6851991" y="3815630"/>
            <a:ext cx="1188801" cy="453963"/>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7243f">
                    <a:alpha val="100000"/>
                  </a:srgbClr>
                </a:solidFill>
                <a:latin typeface="맑은 고딕"/>
                <a:ea typeface="맑은 고딕"/>
              </a:rPr>
              <a:t>결론</a:t>
            </a:r>
            <a:endParaRPr xmlns:mc="http://schemas.openxmlformats.org/markup-compatibility/2006" xmlns:hp="http://schemas.haansoft.com/office/presentation/8.0" kumimoji="1" lang="ko-KR" altLang="en-US" sz="1800" b="0" i="0" mc:Ignorable="hp" hp:hslEmbossed="0">
              <a:solidFill>
                <a:srgbClr val="07243f">
                  <a:alpha val="100000"/>
                </a:srgbClr>
              </a:solidFill>
              <a:latin typeface="맑은 고딕"/>
              <a:ea typeface="맑은 고딕"/>
            </a:endParaRPr>
          </a:p>
        </p:txBody>
      </p:sp>
      <p:pic>
        <p:nvPicPr>
          <p:cNvPr id="5144" name="" descr="교사 윤곽선"/>
          <p:cNvPicPr>
            <a:picLocks noChangeAspect="1"/>
          </p:cNvPicPr>
          <p:nvPr/>
        </p:nvPicPr>
        <p:blipFill rotWithShape="1">
          <a:blip r:embed="rId4">
            <a:lum/>
          </a:blip>
          <a:stretch>
            <a:fillRect/>
          </a:stretch>
        </p:blipFill>
        <p:spPr>
          <a:xfrm>
            <a:off x="6990084" y="2474446"/>
            <a:ext cx="914235" cy="914235"/>
          </a:xfrm>
          <a:prstGeom prst="rect">
            <a:avLst/>
          </a:prstGeom>
          <a:noFill/>
          <a:ln w="9525" cap="flat" cmpd="sng" algn="ctr">
            <a:noFill/>
            <a:prstDash val="solid"/>
            <a:round/>
            <a:headEnd w="med" len="med"/>
            <a:tailEnd w="med" len="med"/>
          </a:ln>
        </p:spPr>
      </p:pic>
      <p:pic>
        <p:nvPicPr>
          <p:cNvPr id="5145" name="" descr="아이디어를 가진 사람 단색으로 채워진"/>
          <p:cNvPicPr>
            <a:picLocks noChangeAspect="1"/>
          </p:cNvPicPr>
          <p:nvPr/>
        </p:nvPicPr>
        <p:blipFill rotWithShape="1">
          <a:blip r:embed="rId5">
            <a:lum/>
          </a:blip>
          <a:stretch>
            <a:fillRect/>
          </a:stretch>
        </p:blipFill>
        <p:spPr>
          <a:xfrm>
            <a:off x="4391834" y="2461776"/>
            <a:ext cx="914235" cy="914235"/>
          </a:xfrm>
          <a:prstGeom prst="rect">
            <a:avLst/>
          </a:prstGeom>
          <a:noFill/>
          <a:ln w="9525" cap="flat" cmpd="sng" algn="ctr">
            <a:noFill/>
            <a:prstDash val="solid"/>
            <a:round/>
            <a:headEnd w="med" len="med"/>
            <a:tailEnd w="med" len="med"/>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p:fade/>
      </p:transition>
    </mc:Choice>
    <mc:Fallback>
      <p:transition xmlns:mc="http://schemas.openxmlformats.org/markup-compatibility/2006" xmlns:hp="http://schemas.haansoft.com/office/presentation/8.0" mc:Ignorable="hp" hp:hslDur="500">
        <p:fade/>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3556" name=""/>
          <p:cNvSpPr txBox="1"/>
          <p:nvPr/>
        </p:nvSpPr>
        <p:spPr>
          <a:xfrm>
            <a:off x="263458" y="299963"/>
            <a:ext cx="1471349"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03 결론</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23557"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3558"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3559"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3560"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3561" name=""/>
          <p:cNvSpPr txBox="1"/>
          <p:nvPr/>
        </p:nvSpPr>
        <p:spPr>
          <a:xfrm>
            <a:off x="958665" y="1236413"/>
            <a:ext cx="10269252" cy="438228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rPr>
              <a:t>Saliency-RICAP  </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 우선 기존의 RICAP에 비해, Saliency-RICAP의 성능이 0.6% 좋아진 것을 확인할 수 있었다.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 개선점: Grad cam 결과의 각 모서리 또한 기존보다 더 반응하는 것을 확인할 수 있었는데, 이는 중간 값을 뽑아오는 과정에서 각 모서리에 가까운 부분이 선택되어 crop되는 경우가 많아 발생한 것 같다. 따라서 좀 더 다양한 위치의 중간값 부분이 선택될 수 있도록 개선하면, 좀 더 좋은 성능을 보일 수 있을 것이다. </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0"/>
              </a:spcAft>
              <a:buNone/>
              <a:defRPr/>
            </a:pP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0"/>
              </a:spcAft>
              <a:buNone/>
              <a:defRPr/>
            </a:pP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rPr>
              <a:t>Gray Box </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테스트 데이터에 흑백 이미지를 추가할 경우, 기존 cutout보다 4% 향상된 성능을 보여주었다. 이는 이미지의 색 정보에 일반화가 더 잘됨을 알 수 있다.  </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GrayBox 이외에도 Jitter Box와 같이 다양한 변화를 주어 실험하면 일반화 성능이 향상될 것이라 판단된다.</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아리따-돋움(TTF)-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4580" name=""/>
          <p:cNvSpPr txBox="1"/>
          <p:nvPr/>
        </p:nvSpPr>
        <p:spPr>
          <a:xfrm>
            <a:off x="263458" y="299963"/>
            <a:ext cx="1471349"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03 결론</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24581"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4582"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4583"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4584"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24585" name=""/>
          <p:cNvSpPr txBox="1"/>
          <p:nvPr/>
        </p:nvSpPr>
        <p:spPr>
          <a:xfrm>
            <a:off x="958665" y="1236413"/>
            <a:ext cx="10477172" cy="3863298"/>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rPr>
              <a:t>Stripe Cutout</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600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  Cutout 결과와 비슷했지만, Grad-Cam으로 살펴본 결과, object를 좀더 정확이 detection하는 모습을 보여주었다.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600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 실험의 통일성을 위해 학습 파라미터를 변경하지 않았지만, 추후 실제 모델을 학습시킬 때 정확도에 따른 조기 멈춤, lr scheduling 기법등을 활용하면 보다 빠르게 모델을 학습시킬 수 있을 것이라 판단된다.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rPr>
              <a:t>High boosting</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600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 이미지 처리 기법을 이용해 Data augmentation을 시도했다는 의의가 있고, g_mask의 경우 Top-5 정확도에서 더 높은 성능을 보여줬다는 의미가 있다.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endParaRPr>
          </a:p>
          <a:p>
            <a:pPr marL="0" lvl="0" indent="0" algn="l" defTabSz="1028836" rtl="0" eaLnBrk="1" latinLnBrk="1" hangingPunct="1">
              <a:lnSpc>
                <a:spcPct val="150000"/>
              </a:lnSpc>
              <a:spcBef>
                <a:spcPct val="0"/>
              </a:spcBef>
              <a:spcAft>
                <a:spcPct val="600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 하지만 결국 기존의 이미지에서 추출만 하고 다시 입력했다는 한계가 존재해 추출한 이미지를 재가공 한다면 더좋은 성능을 보일 수 있을 것으로 예상된다.</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아리따-돋움(TTF)-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5604" name=""/>
          <p:cNvSpPr txBox="1"/>
          <p:nvPr/>
        </p:nvSpPr>
        <p:spPr>
          <a:xfrm>
            <a:off x="206357" y="299963"/>
            <a:ext cx="2455412"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07243f">
                    <a:alpha val="100000"/>
                  </a:srgbClr>
                </a:solidFill>
                <a:latin typeface="배달의민족 한나는 열한살"/>
              </a:rPr>
              <a:t>04 성능 비교 </a:t>
            </a:r>
            <a:endParaRPr xmlns:mc="http://schemas.openxmlformats.org/markup-compatibility/2006" xmlns:hp="http://schemas.haansoft.com/office/presentation/8.0" kumimoji="1" lang="ko-KR" altLang="en-US" sz="3200" b="0" i="0" mc:Ignorable="hp" hp:hslEmbossed="0">
              <a:solidFill>
                <a:srgbClr val="07243f">
                  <a:alpha val="100000"/>
                </a:srgbClr>
              </a:solidFill>
              <a:latin typeface="배달의민족 한나는 열한살"/>
            </a:endParaRPr>
          </a:p>
        </p:txBody>
      </p:sp>
      <p:graphicFrame>
        <p:nvGraphicFramePr>
          <p:cNvPr id="25605" name=""/>
          <p:cNvGraphicFramePr/>
          <p:nvPr/>
        </p:nvGraphicFramePr>
        <p:xfrm>
          <a:off x="1706230" y="2383966"/>
          <a:ext cx="8774068" cy="1969689"/>
        </p:xfrm>
        <a:graphic>
          <a:graphicData uri="http://schemas.openxmlformats.org/drawingml/2006/table">
            <a:tbl>
              <a:tblPr firstRow="1" bandRow="1"/>
              <a:tblGrid>
                <a:gridCol w="1253884"/>
                <a:gridCol w="1253884"/>
                <a:gridCol w="1252321"/>
                <a:gridCol w="1253884"/>
                <a:gridCol w="1252321"/>
                <a:gridCol w="1253884"/>
                <a:gridCol w="1253884"/>
              </a:tblGrid>
              <a:tr h="684099">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800" b="1" i="0" baseline="0" mc:Ignorable="hp" hp:hslEmbossed="0">
                          <a:solidFill>
                            <a:srgbClr val="000000">
                              <a:alpha val="100000"/>
                            </a:srgbClr>
                          </a:solidFill>
                          <a:latin typeface="아리따-돋움(TTF)-Medium"/>
                        </a:rPr>
                        <a:t>(%)</a:t>
                      </a:r>
                      <a:endParaRPr xmlns:mc="http://schemas.openxmlformats.org/markup-compatibility/2006" xmlns:hp="http://schemas.haansoft.com/office/presentation/8.0" kumimoji="0" lang="ko-KR" altLang="en-US" sz="1800" b="1"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800" b="1" i="0" baseline="0" mc:Ignorable="hp" hp:hslEmbossed="0">
                          <a:solidFill>
                            <a:srgbClr val="000000">
                              <a:alpha val="100000"/>
                            </a:srgbClr>
                          </a:solidFill>
                          <a:latin typeface="아리따-돋움(TTF)-Medium"/>
                        </a:rPr>
                        <a:t>Saliency-Mix</a:t>
                      </a:r>
                      <a:endParaRPr xmlns:mc="http://schemas.openxmlformats.org/markup-compatibility/2006" xmlns:hp="http://schemas.haansoft.com/office/presentation/8.0" kumimoji="0" lang="ko-KR" altLang="en-US" sz="1800" b="1"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800" b="1" i="0" baseline="0" mc:Ignorable="hp" hp:hslEmbossed="0">
                          <a:solidFill>
                            <a:srgbClr val="000000">
                              <a:alpha val="100000"/>
                            </a:srgbClr>
                          </a:solidFill>
                          <a:latin typeface="아리따-돋움(TTF)-Medium"/>
                        </a:rPr>
                        <a:t>RICAP</a:t>
                      </a:r>
                      <a:endParaRPr xmlns:mc="http://schemas.openxmlformats.org/markup-compatibility/2006" xmlns:hp="http://schemas.haansoft.com/office/presentation/8.0" kumimoji="0" lang="ko-KR" altLang="en-US" sz="1800" b="1"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800" b="1" i="0" baseline="0" mc:Ignorable="hp" hp:hslEmbossed="0">
                          <a:solidFill>
                            <a:srgbClr val="000000">
                              <a:alpha val="100000"/>
                            </a:srgbClr>
                          </a:solidFill>
                          <a:latin typeface="아리따-돋움(TTF)-Medium"/>
                        </a:rPr>
                        <a:t>Saliency-Ricap</a:t>
                      </a:r>
                      <a:endParaRPr xmlns:mc="http://schemas.openxmlformats.org/markup-compatibility/2006" xmlns:hp="http://schemas.haansoft.com/office/presentation/8.0" kumimoji="0" lang="ko-KR" altLang="en-US" sz="1800" b="1"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800" b="1" i="0" baseline="0" mc:Ignorable="hp" hp:hslEmbossed="0">
                          <a:solidFill>
                            <a:srgbClr val="000000">
                              <a:alpha val="100000"/>
                            </a:srgbClr>
                          </a:solidFill>
                          <a:latin typeface="아리따-돋움(TTF)-Medium"/>
                        </a:rPr>
                        <a:t>Gray Box</a:t>
                      </a:r>
                      <a:endParaRPr xmlns:mc="http://schemas.openxmlformats.org/markup-compatibility/2006" xmlns:hp="http://schemas.haansoft.com/office/presentation/8.0" kumimoji="0" lang="ko-KR" altLang="en-US" sz="1800" b="1"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800" b="1" i="0" baseline="0" mc:Ignorable="hp" hp:hslEmbossed="0">
                          <a:solidFill>
                            <a:srgbClr val="000000">
                              <a:alpha val="100000"/>
                            </a:srgbClr>
                          </a:solidFill>
                          <a:latin typeface="아리따-돋움(TTF)-Medium"/>
                        </a:rPr>
                        <a:t>Stripe Cutout</a:t>
                      </a:r>
                      <a:endParaRPr xmlns:mc="http://schemas.openxmlformats.org/markup-compatibility/2006" xmlns:hp="http://schemas.haansoft.com/office/presentation/8.0" kumimoji="0" lang="ko-KR" altLang="en-US" sz="1800" b="1"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800" b="1" i="0" baseline="0" mc:Ignorable="hp" hp:hslEmbossed="0">
                          <a:solidFill>
                            <a:srgbClr val="000000">
                              <a:alpha val="100000"/>
                            </a:srgbClr>
                          </a:solidFill>
                          <a:latin typeface="아리따-돋움(TTF)-Medium"/>
                        </a:rPr>
                        <a:t>High Boosting</a:t>
                      </a:r>
                      <a:endParaRPr xmlns:mc="http://schemas.openxmlformats.org/markup-compatibility/2006" xmlns:hp="http://schemas.haansoft.com/office/presentation/8.0" kumimoji="0" lang="ko-KR" altLang="en-US" sz="1800" b="1"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r h="642794">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Top-1 Accuracy</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80.54</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80.86</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81.44</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76.93</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78.24</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57.17</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r h="642794">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Top-5 Accuracy</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94.32</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94.96</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95.22</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93.91</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1440" tIns="45720" rIns="91440" bIns="4572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94.58</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a:txBody>
                  <a:tcPr marL="91440" marR="9144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Arial"/>
                        </a:rPr>
                        <a:t>80.90</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7652" name="제목 1"/>
          <p:cNvSpPr>
            <a:spLocks noGrp="1"/>
          </p:cNvSpPr>
          <p:nvPr>
            <p:ph type="title" idx="0"/>
          </p:nvPr>
        </p:nvSpPr>
        <p:spPr>
          <a:xfrm>
            <a:off x="5315558" y="2764921"/>
            <a:ext cx="1555466" cy="1325331"/>
          </a:xfrm>
          <a:noFill/>
          <a:ln w="9525" cap="flat" cmpd="sng" algn="ctr">
            <a:noFill/>
            <a:prstDash val="solid"/>
            <a:round/>
            <a:headEnd w="med" len="med"/>
            <a:tailEnd w="med" len="med"/>
          </a:ln>
        </p:spPr>
        <p:txBody>
          <a:bodyPr vert="horz" wrap="square" lIns="91440" tIns="45720" rIns="91440" bIns="45720" anchor="ctr">
            <a:normAutofit/>
          </a:bodyPr>
          <a:lstStyle/>
          <a:p>
            <a:pPr marL="0" lvl="0" indent="0" algn="l" defTabSz="1028836" rtl="0" eaLnBrk="1" latinLnBrk="1" hangingPunct="1">
              <a:lnSpc>
                <a:spcPct val="90000"/>
              </a:lnSpc>
              <a:spcBef>
                <a:spcPct val="0"/>
              </a:spcBef>
              <a:spcAft>
                <a:spcPct val="0"/>
              </a:spcAft>
              <a:buNone/>
              <a:defRPr/>
            </a:pPr>
            <a:r>
              <a:rPr xmlns:mc="http://schemas.openxmlformats.org/markup-compatibility/2006" xmlns:hp="http://schemas.haansoft.com/office/presentation/8.0" kumimoji="0" lang="ko-KR" altLang="en-US" sz="4900" b="0" i="0" baseline="0" mc:Ignorable="hp" hp:hslEmbossed="0">
                <a:solidFill>
                  <a:srgbClr val="255958">
                    <a:alpha val="100000"/>
                  </a:srgbClr>
                </a:solidFill>
                <a:latin typeface="배달의민족 한나는 열한살"/>
                <a:sym typeface="Arial"/>
              </a:rPr>
              <a:t>Q&amp;A</a:t>
            </a:r>
            <a:endParaRPr xmlns:mc="http://schemas.openxmlformats.org/markup-compatibility/2006" xmlns:hp="http://schemas.haansoft.com/office/presentation/8.0" kumimoji="0" lang="ko-KR" altLang="en-US" sz="4900" b="0" i="0" mc:Ignorable="hp" hp:hslEmbossed="0">
              <a:solidFill>
                <a:srgbClr val="255958">
                  <a:alpha val="100000"/>
                </a:srgbClr>
              </a:solidFill>
              <a:latin typeface="배달의민족 한나는 열한살"/>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8676" name="제목 1"/>
          <p:cNvSpPr>
            <a:spLocks noGrp="1"/>
          </p:cNvSpPr>
          <p:nvPr>
            <p:ph type="title" idx="0"/>
          </p:nvPr>
        </p:nvSpPr>
        <p:spPr>
          <a:xfrm>
            <a:off x="4306098" y="2764921"/>
            <a:ext cx="3574386" cy="1325331"/>
          </a:xfrm>
          <a:noFill/>
          <a:ln w="9525" cap="flat" cmpd="sng" algn="ctr">
            <a:noFill/>
            <a:prstDash val="solid"/>
            <a:round/>
            <a:headEnd w="med" len="med"/>
            <a:tailEnd w="med" len="med"/>
          </a:ln>
        </p:spPr>
        <p:txBody>
          <a:bodyPr vert="horz" wrap="square" lIns="91440" tIns="45720" rIns="91440" bIns="45720" anchor="ctr">
            <a:normAutofit/>
          </a:bodyPr>
          <a:lstStyle/>
          <a:p>
            <a:pPr marL="0" lvl="0" indent="0" algn="l" defTabSz="1028836" rtl="0" eaLnBrk="1" latinLnBrk="1" hangingPunct="1">
              <a:lnSpc>
                <a:spcPct val="90000"/>
              </a:lnSpc>
              <a:spcBef>
                <a:spcPct val="0"/>
              </a:spcBef>
              <a:spcAft>
                <a:spcPct val="0"/>
              </a:spcAft>
              <a:buNone/>
              <a:defRPr/>
            </a:pPr>
            <a:r>
              <a:rPr xmlns:mc="http://schemas.openxmlformats.org/markup-compatibility/2006" xmlns:hp="http://schemas.haansoft.com/office/presentation/8.0" kumimoji="0" lang="ko-KR" altLang="en-US" sz="5400" b="0" i="0" baseline="0" mc:Ignorable="hp" hp:hslEmbossed="0">
                <a:solidFill>
                  <a:srgbClr val="07243f">
                    <a:alpha val="100000"/>
                  </a:srgbClr>
                </a:solidFill>
                <a:latin typeface="배달의민족 한나는 열한살"/>
                <a:sym typeface="Arial"/>
              </a:rPr>
              <a:t>감사합니다</a:t>
            </a:r>
            <a:endParaRPr xmlns:mc="http://schemas.openxmlformats.org/markup-compatibility/2006" xmlns:hp="http://schemas.haansoft.com/office/presentation/8.0" kumimoji="0" lang="ko-KR" altLang="en-US" sz="5400" b="0" i="0" mc:Ignorable="hp" hp:hslEmbossed="0">
              <a:solidFill>
                <a:srgbClr val="07243f">
                  <a:alpha val="100000"/>
                </a:srgbClr>
              </a:solidFill>
              <a:latin typeface="배달의민족 한나는 열한살"/>
              <a:sym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148" name=""/>
          <p:cNvSpPr txBox="1"/>
          <p:nvPr/>
        </p:nvSpPr>
        <p:spPr>
          <a:xfrm>
            <a:off x="192068" y="336468"/>
            <a:ext cx="4886991" cy="585693"/>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나눔스퀘어라운드 Regular"/>
              </a:rPr>
              <a:t>01 논문 구현 </a:t>
            </a:r>
            <a:r>
              <a:rPr xmlns:mc="http://schemas.openxmlformats.org/markup-compatibility/2006" xmlns:hp="http://schemas.haansoft.com/office/presentation/8.0" kumimoji="1" lang="ko-KR" altLang="en-US" sz="3200" b="0" i="0" baseline="0" mc:Ignorable="hp" hp:hslEmbossed="0">
                <a:solidFill>
                  <a:srgbClr val="07243f">
                    <a:alpha val="100000"/>
                  </a:srgbClr>
                </a:solidFill>
                <a:latin typeface="나눔스퀘어라운드 Regular"/>
              </a:rPr>
              <a:t>: Saliency Mix</a:t>
            </a:r>
            <a:endParaRPr xmlns:mc="http://schemas.openxmlformats.org/markup-compatibility/2006" xmlns:hp="http://schemas.haansoft.com/office/presentation/8.0" kumimoji="1" lang="ko-KR" altLang="en-US" sz="3200" b="0" i="0" mc:Ignorable="hp" hp:hslEmbossed="0">
              <a:solidFill>
                <a:srgbClr val="07243f">
                  <a:alpha val="100000"/>
                </a:srgbClr>
              </a:solidFill>
              <a:latin typeface="나눔스퀘어라운드 Regular"/>
            </a:endParaRPr>
          </a:p>
        </p:txBody>
      </p:sp>
      <p:sp>
        <p:nvSpPr>
          <p:cNvPr id="6149" name=""/>
          <p:cNvSpPr/>
          <p:nvPr/>
        </p:nvSpPr>
        <p:spPr>
          <a:xfrm>
            <a:off x="11100933" y="293655"/>
            <a:ext cx="82554"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6150" name=""/>
          <p:cNvSpPr/>
          <p:nvPr/>
        </p:nvSpPr>
        <p:spPr>
          <a:xfrm>
            <a:off x="11370754"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6151"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6152"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pic>
        <p:nvPicPr>
          <p:cNvPr id="6153" name=""/>
          <p:cNvPicPr>
            <a:picLocks noChangeAspect="1"/>
          </p:cNvPicPr>
          <p:nvPr/>
        </p:nvPicPr>
        <p:blipFill rotWithShape="1">
          <a:blip r:embed="rId3">
            <a:lum/>
          </a:blip>
          <a:stretch>
            <a:fillRect/>
          </a:stretch>
        </p:blipFill>
        <p:spPr>
          <a:xfrm>
            <a:off x="915798" y="1226924"/>
            <a:ext cx="10724779" cy="5482229"/>
          </a:xfrm>
          <a:prstGeom prst="rect">
            <a:avLst/>
          </a:prstGeom>
          <a:noFill/>
          <a:ln w="9525" cap="flat" cmpd="sng" algn="ctr">
            <a:noFill/>
            <a:prstDash val="solid"/>
            <a:round/>
            <a:headEnd w="med" len="med"/>
            <a:tailEnd w="med" len="med"/>
          </a:ln>
        </p:spPr>
      </p:pic>
      <p:pic>
        <p:nvPicPr>
          <p:cNvPr id="6154" name=""/>
          <p:cNvPicPr>
            <a:picLocks noChangeAspect="1"/>
          </p:cNvPicPr>
          <p:nvPr/>
        </p:nvPicPr>
        <p:blipFill rotWithShape="1">
          <a:blip r:embed="rId4">
            <a:lum/>
          </a:blip>
          <a:stretch>
            <a:fillRect/>
          </a:stretch>
        </p:blipFill>
        <p:spPr>
          <a:xfrm>
            <a:off x="3512485" y="3983920"/>
            <a:ext cx="2020538" cy="318997"/>
          </a:xfrm>
          <a:prstGeom prst="rect">
            <a:avLst/>
          </a:prstGeom>
          <a:noFill/>
          <a:ln w="9525" cap="flat" cmpd="sng" algn="ctr">
            <a:noFill/>
            <a:prstDash val="solid"/>
            <a:round/>
            <a:headEnd w="med" len="med"/>
            <a:tailEnd w="med" len="med"/>
          </a:ln>
        </p:spPr>
      </p:pic>
      <p:pic>
        <p:nvPicPr>
          <p:cNvPr id="6155" name=""/>
          <p:cNvPicPr>
            <a:picLocks noChangeAspect="1"/>
          </p:cNvPicPr>
          <p:nvPr/>
        </p:nvPicPr>
        <p:blipFill rotWithShape="1">
          <a:blip r:embed="rId5">
            <a:lum/>
          </a:blip>
          <a:stretch>
            <a:fillRect/>
          </a:stretch>
        </p:blipFill>
        <p:spPr>
          <a:xfrm>
            <a:off x="3825174" y="4363255"/>
            <a:ext cx="2379222" cy="426948"/>
          </a:xfrm>
          <a:prstGeom prst="rect">
            <a:avLst/>
          </a:prstGeom>
          <a:noFill/>
          <a:ln w="9525" cap="flat" cmpd="sng" algn="ctr">
            <a:noFill/>
            <a:prstDash val="solid"/>
            <a:round/>
            <a:headEnd w="med" len="med"/>
            <a:tailEnd w="med" len="med"/>
          </a:ln>
        </p:spPr>
      </p:pic>
      <p:pic>
        <p:nvPicPr>
          <p:cNvPr id="6156" name=""/>
          <p:cNvPicPr>
            <a:picLocks noChangeAspect="1"/>
          </p:cNvPicPr>
          <p:nvPr/>
        </p:nvPicPr>
        <p:blipFill rotWithShape="1">
          <a:blip r:embed="rId6">
            <a:lum/>
          </a:blip>
          <a:stretch>
            <a:fillRect/>
          </a:stretch>
        </p:blipFill>
        <p:spPr>
          <a:xfrm>
            <a:off x="1736427" y="4987016"/>
            <a:ext cx="1228487" cy="1057072"/>
          </a:xfrm>
          <a:prstGeom prst="rect">
            <a:avLst/>
          </a:prstGeom>
          <a:noFill/>
          <a:ln w="9525" cap="flat" cmpd="sng" algn="ctr">
            <a:noFill/>
            <a:prstDash val="solid"/>
            <a:round/>
            <a:headEnd w="med" len="med"/>
            <a:tailEnd w="med" len="med"/>
          </a:ln>
        </p:spPr>
      </p:pic>
      <p:pic>
        <p:nvPicPr>
          <p:cNvPr id="6157" name=""/>
          <p:cNvPicPr>
            <a:picLocks noChangeAspect="1"/>
          </p:cNvPicPr>
          <p:nvPr/>
        </p:nvPicPr>
        <p:blipFill rotWithShape="1">
          <a:blip r:embed="rId7">
            <a:lum/>
          </a:blip>
          <a:stretch>
            <a:fillRect/>
          </a:stretch>
        </p:blipFill>
        <p:spPr>
          <a:xfrm>
            <a:off x="3191869" y="5012413"/>
            <a:ext cx="1266611" cy="1077724"/>
          </a:xfrm>
          <a:prstGeom prst="rect">
            <a:avLst/>
          </a:prstGeom>
          <a:noFill/>
          <a:ln w="9525" cap="flat" cmpd="sng" algn="ctr">
            <a:noFill/>
            <a:prstDash val="solid"/>
            <a:round/>
            <a:headEnd w="med" len="med"/>
            <a:tailEnd w="med" len="med"/>
          </a:ln>
        </p:spPr>
      </p:pic>
      <p:sp>
        <p:nvSpPr>
          <p:cNvPr id="6158" name=""/>
          <p:cNvSpPr txBox="1"/>
          <p:nvPr/>
        </p:nvSpPr>
        <p:spPr>
          <a:xfrm>
            <a:off x="2577653" y="6128206"/>
            <a:ext cx="1109429" cy="307945"/>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맑은 고딕"/>
              </a:rPr>
              <a:t>1~4번 과정</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맑은 고딕"/>
            </a:endParaRPr>
          </a:p>
        </p:txBody>
      </p:sp>
      <p:sp>
        <p:nvSpPr>
          <p:cNvPr id="6159" name=""/>
          <p:cNvSpPr/>
          <p:nvPr/>
        </p:nvSpPr>
        <p:spPr>
          <a:xfrm rot="21600000">
            <a:off x="4687053" y="5375897"/>
            <a:ext cx="528536" cy="395188"/>
          </a:xfrm>
          <a:prstGeom prst="rightArrow">
            <a:avLst>
              <a:gd name="adj1" fmla="val 50000"/>
              <a:gd name="adj2" fmla="val 50000"/>
            </a:avLst>
          </a:prstGeom>
          <a:solidFill>
            <a:srgbClr val="44546a"/>
          </a:solidFill>
          <a:ln w="9525" cap="flat" cmpd="sng" algn="ctr">
            <a:noFill/>
            <a:prstDash val="solid"/>
            <a:round/>
            <a:headEnd w="med" len="med"/>
            <a:tailEnd w="med" len="med"/>
          </a:ln>
          <a:effectLst>
            <a:outerShdw blurRad="50800" dist="38235" dir="5400000" algn="br">
              <a:srgbClr val="000000">
                <a:alpha val="40000"/>
              </a:srgbClr>
            </a:outerShdw>
          </a:effectLst>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pic>
        <p:nvPicPr>
          <p:cNvPr id="6160" name=""/>
          <p:cNvPicPr>
            <a:picLocks noChangeAspect="1"/>
          </p:cNvPicPr>
          <p:nvPr/>
        </p:nvPicPr>
        <p:blipFill rotWithShape="1">
          <a:blip r:embed="rId8">
            <a:lum/>
          </a:blip>
          <a:stretch>
            <a:fillRect/>
          </a:stretch>
        </p:blipFill>
        <p:spPr>
          <a:xfrm>
            <a:off x="5585380" y="5269564"/>
            <a:ext cx="647594" cy="563422"/>
          </a:xfrm>
          <a:prstGeom prst="rect">
            <a:avLst/>
          </a:prstGeom>
          <a:noFill/>
          <a:ln w="9525" cap="flat" cmpd="sng" algn="ctr">
            <a:noFill/>
            <a:prstDash val="solid"/>
            <a:round/>
            <a:headEnd w="med" len="med"/>
            <a:tailEnd w="med" len="med"/>
          </a:ln>
        </p:spPr>
      </p:pic>
      <p:sp>
        <p:nvSpPr>
          <p:cNvPr id="6164" name=""/>
          <p:cNvSpPr txBox="1"/>
          <p:nvPr/>
        </p:nvSpPr>
        <p:spPr>
          <a:xfrm>
            <a:off x="5261582" y="5988550"/>
            <a:ext cx="1295189" cy="522172"/>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맑은 고딕"/>
              </a:rPr>
              <a:t>추출된 saliency map</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맑은 고딕"/>
            </a:endParaRPr>
          </a:p>
        </p:txBody>
      </p:sp>
      <p:pic>
        <p:nvPicPr>
          <p:cNvPr id="6165" name=""/>
          <p:cNvPicPr>
            <a:picLocks noChangeAspect="1"/>
          </p:cNvPicPr>
          <p:nvPr/>
        </p:nvPicPr>
        <p:blipFill rotWithShape="1">
          <a:blip r:embed="rId9">
            <a:lum/>
          </a:blip>
          <a:stretch>
            <a:fillRect/>
          </a:stretch>
        </p:blipFill>
        <p:spPr>
          <a:xfrm>
            <a:off x="9726426" y="5012413"/>
            <a:ext cx="1266611" cy="1068179"/>
          </a:xfrm>
          <a:prstGeom prst="rect">
            <a:avLst/>
          </a:prstGeom>
          <a:noFill/>
          <a:ln w="9525" cap="flat" cmpd="sng" algn="ctr">
            <a:noFill/>
            <a:prstDash val="solid"/>
            <a:round/>
            <a:headEnd w="med" len="med"/>
            <a:tailEnd w="med" len="med"/>
          </a:ln>
        </p:spPr>
      </p:pic>
      <p:pic>
        <p:nvPicPr>
          <p:cNvPr id="6166" name=""/>
          <p:cNvPicPr>
            <a:picLocks noChangeAspect="1"/>
          </p:cNvPicPr>
          <p:nvPr/>
        </p:nvPicPr>
        <p:blipFill rotWithShape="1">
          <a:blip r:embed="rId10">
            <a:lum/>
          </a:blip>
          <a:stretch>
            <a:fillRect/>
          </a:stretch>
        </p:blipFill>
        <p:spPr>
          <a:xfrm>
            <a:off x="7283684" y="5012413"/>
            <a:ext cx="1209454" cy="1030112"/>
          </a:xfrm>
          <a:prstGeom prst="rect">
            <a:avLst/>
          </a:prstGeom>
          <a:noFill/>
          <a:ln w="9525" cap="flat" cmpd="sng" algn="ctr">
            <a:noFill/>
            <a:prstDash val="solid"/>
            <a:round/>
            <a:headEnd w="med" len="med"/>
            <a:tailEnd w="med" len="med"/>
          </a:ln>
        </p:spPr>
      </p:pic>
      <p:sp>
        <p:nvSpPr>
          <p:cNvPr id="6167" name=""/>
          <p:cNvSpPr txBox="1"/>
          <p:nvPr/>
        </p:nvSpPr>
        <p:spPr>
          <a:xfrm>
            <a:off x="6542483" y="5379078"/>
            <a:ext cx="358683" cy="891964"/>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600" b="1" i="0" baseline="0" mc:Ignorable="hp" hp:hslEmbossed="0">
                <a:solidFill>
                  <a:srgbClr val="000000">
                    <a:alpha val="100000"/>
                  </a:srgbClr>
                </a:solidFill>
                <a:latin typeface="Noto Sans"/>
              </a:rPr>
              <a:t>+</a:t>
            </a:r>
            <a:endParaRPr xmlns:mc="http://schemas.openxmlformats.org/markup-compatibility/2006" xmlns:hp="http://schemas.haansoft.com/office/presentation/8.0" kumimoji="0" lang="ko-KR" altLang="en-US" sz="1600" b="1" i="0" baseline="0" mc:Ignorable="hp" hp:hslEmbossed="0">
              <a:solidFill>
                <a:srgbClr val="000000">
                  <a:alpha val="100000"/>
                </a:srgbClr>
              </a:solidFill>
              <a:latin typeface="Noto Sans"/>
            </a:endParaRPr>
          </a:p>
          <a:p>
            <a:pPr marL="0" lvl="0" indent="0" algn="l" defTabSz="1028836" rtl="0" eaLnBrk="1" latinLnBrk="1" hangingPunct="1">
              <a:lnSpc>
                <a:spcPct val="100000"/>
              </a:lnSpc>
              <a:spcBef>
                <a:spcPct val="0"/>
              </a:spcBef>
              <a:spcAft>
                <a:spcPct val="0"/>
              </a:spcAft>
              <a:buNone/>
              <a:defRPr/>
            </a:pPr>
            <a:b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Noto Sans"/>
              </a:rPr>
            </a:br>
            <a:endParaRPr xmlns:mc="http://schemas.openxmlformats.org/markup-compatibility/2006" xmlns:hp="http://schemas.haansoft.com/office/presentation/8.0" kumimoji="1" lang="ko-KR" altLang="en-US" sz="1800" b="0" i="0" mc:Ignorable="hp" hp:hslEmbossed="0">
              <a:solidFill>
                <a:srgbClr val="000000">
                  <a:alpha val="100000"/>
                </a:srgbClr>
              </a:solidFill>
              <a:latin typeface="Noto Sans"/>
            </a:endParaRPr>
          </a:p>
        </p:txBody>
      </p:sp>
      <p:sp>
        <p:nvSpPr>
          <p:cNvPr id="6168" name=""/>
          <p:cNvSpPr txBox="1"/>
          <p:nvPr/>
        </p:nvSpPr>
        <p:spPr>
          <a:xfrm>
            <a:off x="8962954" y="5325103"/>
            <a:ext cx="799976" cy="615834"/>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600" b="1" i="0" baseline="0" mc:Ignorable="hp" hp:hslEmbossed="0">
                <a:solidFill>
                  <a:srgbClr val="000000">
                    <a:alpha val="100000"/>
                  </a:srgbClr>
                </a:solidFill>
                <a:latin typeface="Noto Sans"/>
              </a:rPr>
              <a:t>=</a:t>
            </a:r>
            <a:b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Noto Sans"/>
              </a:rPr>
            </a:br>
            <a:endParaRPr xmlns:mc="http://schemas.openxmlformats.org/markup-compatibility/2006" xmlns:hp="http://schemas.haansoft.com/office/presentation/8.0" kumimoji="1" lang="ko-KR" altLang="en-US" sz="1800" b="0" i="0" mc:Ignorable="hp" hp:hslEmbossed="0">
              <a:solidFill>
                <a:srgbClr val="000000">
                  <a:alpha val="100000"/>
                </a:srgbClr>
              </a:solidFill>
              <a:latin typeface="Noto Sans"/>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7172" name=""/>
          <p:cNvSpPr/>
          <p:nvPr/>
        </p:nvSpPr>
        <p:spPr>
          <a:xfrm>
            <a:off x="11100933" y="293655"/>
            <a:ext cx="82554"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7173" name=""/>
          <p:cNvSpPr/>
          <p:nvPr/>
        </p:nvSpPr>
        <p:spPr>
          <a:xfrm>
            <a:off x="11370754"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7174"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7175"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7176" name=""/>
          <p:cNvSpPr txBox="1"/>
          <p:nvPr/>
        </p:nvSpPr>
        <p:spPr>
          <a:xfrm>
            <a:off x="823754" y="1464986"/>
            <a:ext cx="10539073" cy="3169653"/>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맑은 고딕"/>
                <a:ea typeface="맑은 고딕"/>
              </a:rPr>
              <a:t>Saliency Mix의 장점</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맑은 고딕"/>
              <a:ea typeface="맑은 고딕"/>
            </a:endParaRPr>
          </a:p>
          <a:p>
            <a:pPr marL="0" lvl="0" indent="0" algn="l" defTabSz="1028836" rtl="0" eaLnBrk="1" latinLnBrk="1" hangingPunct="1">
              <a:lnSpc>
                <a:spcPct val="150000"/>
              </a:lnSpc>
              <a:spcBef>
                <a:spcPct val="0"/>
              </a:spcBef>
              <a:spcAft>
                <a:spcPct val="0"/>
              </a:spcAft>
              <a:buNone/>
              <a:defRPr/>
            </a:pP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ea typeface="맑은 고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ea typeface="맑은 고딕"/>
              </a:rPr>
              <a:t>모델이 작은 입력 이미지 영역이 아닌 전체 객체 영역에 초점을 맞추도록 하고, source patch를 신중하게 선택하여 모델이 부적절한 기능 표현을 학습하는 것을 방지한다. </a:t>
            </a: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맑은 고딕"/>
              <a:ea typeface="맑은 고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배달의민족 한나는 열한살"/>
                <a:ea typeface="바탕"/>
              </a:rPr>
              <a:t>Saliency detection</a:t>
            </a: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Noto Sans"/>
                <a:ea typeface="바탕"/>
              </a:rPr>
              <a:t>으로 인한 약간의 계산 부담을 높이지만 모델 성능을 크게 높이고 다양한 컴퓨터 비전 작업에서 model robustness을 강화한다.</a:t>
            </a: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Noto Sans"/>
              <a:ea typeface="바탕"/>
            </a:endParaRPr>
          </a:p>
          <a:p>
            <a:pPr marL="0" lvl="0" indent="0" algn="l" defTabSz="1028836" rtl="0" eaLnBrk="1" latinLnBrk="1" hangingPunct="1">
              <a:lnSpc>
                <a:spcPct val="150000"/>
              </a:lnSpc>
              <a:spcBef>
                <a:spcPct val="0"/>
              </a:spcBef>
              <a:spcAft>
                <a:spcPct val="0"/>
              </a:spcAft>
              <a:buNone/>
              <a:defRPr/>
            </a:pPr>
            <a:endParaRPr xmlns:mc="http://schemas.openxmlformats.org/markup-compatibility/2006" xmlns:hp="http://schemas.haansoft.com/office/presentation/8.0" kumimoji="1" lang="ko-KR" altLang="en-US" sz="1800" b="0" i="0" baseline="0" mc:Ignorable="hp" hp:hslEmbossed="0">
              <a:solidFill>
                <a:srgbClr val="000000">
                  <a:alpha val="100000"/>
                </a:srgbClr>
              </a:solidFill>
              <a:latin typeface="바탕"/>
              <a:ea typeface="바탕"/>
            </a:endParaRPr>
          </a:p>
          <a:p>
            <a:pPr marL="0" lvl="0" indent="0"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1" lang="ko-KR" altLang="en-US" sz="1800" b="0" i="0" mc:Ignorable="hp" hp:hslEmbossed="0">
              <a:solidFill>
                <a:srgbClr val="000000">
                  <a:alpha val="100000"/>
                </a:srgbClr>
              </a:solidFill>
              <a:latin typeface="바탕"/>
              <a:ea typeface="바탕"/>
            </a:endParaRPr>
          </a:p>
        </p:txBody>
      </p:sp>
      <p:sp>
        <p:nvSpPr>
          <p:cNvPr id="7177" name=""/>
          <p:cNvSpPr txBox="1"/>
          <p:nvPr/>
        </p:nvSpPr>
        <p:spPr>
          <a:xfrm>
            <a:off x="192068" y="336468"/>
            <a:ext cx="4886991" cy="585693"/>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맑은 고딕"/>
                <a:ea typeface="맑은 고딕"/>
              </a:rPr>
              <a:t>01 논문 구현 </a:t>
            </a:r>
            <a:r>
              <a:rPr xmlns:mc="http://schemas.openxmlformats.org/markup-compatibility/2006" xmlns:hp="http://schemas.haansoft.com/office/presentation/8.0" kumimoji="1" lang="ko-KR" altLang="en-US" sz="3200" b="0" i="0" baseline="0" mc:Ignorable="hp" hp:hslEmbossed="0">
                <a:solidFill>
                  <a:srgbClr val="07243f">
                    <a:alpha val="100000"/>
                  </a:srgbClr>
                </a:solidFill>
                <a:latin typeface="맑은 고딕"/>
                <a:ea typeface="맑은 고딕"/>
              </a:rPr>
              <a:t>: Saliency Mix</a:t>
            </a:r>
            <a:endParaRPr xmlns:mc="http://schemas.openxmlformats.org/markup-compatibility/2006" xmlns:hp="http://schemas.haansoft.com/office/presentation/8.0" kumimoji="1" lang="ko-KR" altLang="en-US" sz="3200" b="0" i="0" mc:Ignorable="hp" hp:hslEmbossed="0">
              <a:solidFill>
                <a:srgbClr val="07243f">
                  <a:alpha val="100000"/>
                </a:srgbClr>
              </a:solidFill>
              <a:latin typeface="맑은 고딕"/>
              <a:ea typeface="맑은 고딕"/>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8196" name=""/>
          <p:cNvSpPr txBox="1"/>
          <p:nvPr/>
        </p:nvSpPr>
        <p:spPr>
          <a:xfrm>
            <a:off x="247606" y="299963"/>
            <a:ext cx="3915655"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맑은 고딕"/>
                <a:ea typeface="맑은 고딕"/>
              </a:rPr>
              <a:t>01 논문 구현 </a:t>
            </a:r>
            <a:r>
              <a:rPr xmlns:mc="http://schemas.openxmlformats.org/markup-compatibility/2006" xmlns:hp="http://schemas.haansoft.com/office/presentation/8.0" kumimoji="1" lang="ko-KR" altLang="en-US" sz="3200" b="0" i="0" baseline="0" mc:Ignorable="hp" hp:hslEmbossed="0">
                <a:solidFill>
                  <a:srgbClr val="07243f">
                    <a:alpha val="100000"/>
                  </a:srgbClr>
                </a:solidFill>
                <a:latin typeface="맑은 고딕"/>
                <a:ea typeface="맑은 고딕"/>
              </a:rPr>
              <a:t>: RICAP </a:t>
            </a:r>
            <a:endParaRPr xmlns:mc="http://schemas.openxmlformats.org/markup-compatibility/2006" xmlns:hp="http://schemas.haansoft.com/office/presentation/8.0" kumimoji="1" lang="ko-KR" altLang="en-US" sz="3200" b="0" i="0" mc:Ignorable="hp" hp:hslEmbossed="0">
              <a:solidFill>
                <a:srgbClr val="07243f">
                  <a:alpha val="100000"/>
                </a:srgbClr>
              </a:solidFill>
              <a:latin typeface="맑은 고딕"/>
              <a:ea typeface="맑은 고딕"/>
            </a:endParaRPr>
          </a:p>
        </p:txBody>
      </p:sp>
      <p:sp>
        <p:nvSpPr>
          <p:cNvPr id="8197" name=""/>
          <p:cNvSpPr txBox="1"/>
          <p:nvPr/>
        </p:nvSpPr>
        <p:spPr>
          <a:xfrm>
            <a:off x="730093" y="1096758"/>
            <a:ext cx="10726397" cy="6013947"/>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바탕"/>
                <a:ea typeface="바탕"/>
              </a:rPr>
              <a:t>RICAP의 데이터 생성 방법</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바탕"/>
              <a:ea typeface="바탕"/>
            </a:endParaRPr>
          </a:p>
          <a:p>
            <a:pPr marL="0" lvl="0" indent="0"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0" lang="ko-KR" altLang="en-US" sz="1100" b="0" i="0" baseline="0" mc:Ignorable="hp" hp:hslEmbossed="0">
              <a:solidFill>
                <a:srgbClr val="000000">
                  <a:alpha val="100000"/>
                </a:srgbClr>
              </a:solidFill>
              <a:latin typeface="바탕"/>
              <a:ea typeface="바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AutoNum type="arabicPeriod"/>
              <a:defRPr/>
            </a:pPr>
            <a: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t>랜덤한 4개의 이미지 선택</a:t>
            </a:r>
            <a:endPar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AutoNum type="arabicPeriod" startAt="2"/>
              <a:defRPr/>
            </a:pPr>
            <a: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t>4개의 이미지는 각각 사진의 윗부분의 왼쪽, 윗부분의 오른쪽, 아래부분의 왼쪽, 아래부분의 오른쪽에 배치되어 </a:t>
            </a:r>
            <a:b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br>
            <a: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t>새로운 하나의 이미지로 생성</a:t>
            </a:r>
            <a:endPar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AutoNum type="arabicPeriod" startAt="3"/>
              <a:defRPr/>
            </a:pPr>
            <a: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t>각 이미지에서 뽑아낼 크기는 랜덤한 값으로 구한다. (Ix,Iy는 각각 이미지의 너비와 높이, w^′,h^′ 은 </a:t>
            </a:r>
            <a:b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br>
            <a: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t>하이터 파라미터 β를 통해 구하는 랜덤한 값.</a:t>
            </a:r>
            <a:endPar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AutoNum type="arabicPeriod" startAt="4"/>
              <a:defRPr/>
            </a:pPr>
            <a:endPar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AutoNum type="arabicPeriod" startAt="5"/>
              <a:defRPr/>
            </a:pPr>
            <a:endPar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AutoNum type="arabicPeriod" startAt="6"/>
              <a:defRPr/>
            </a:pPr>
            <a: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t>w1=w3=w,  w2=w4=Ix-w을 통해 각 이미지 별로 crop할 너비를 구한다.</a:t>
            </a:r>
            <a:endPar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AutoNum type="arabicPeriod" startAt="7"/>
              <a:defRPr/>
            </a:pPr>
            <a: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t>마찬가지로 h1=h2=h,  h3=h4=Iy-h를 통해 crop할 높이를 구한다.</a:t>
            </a:r>
            <a:endPar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AutoNum type="arabicPeriod" startAt="8"/>
              <a:defRPr/>
            </a:pPr>
            <a: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t>각 이미지별로 랜덤한 x값과 ,y값을 얻어 이미지를 crop한다.</a:t>
            </a:r>
            <a:endPar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endParaRPr>
          </a:p>
          <a:p>
            <a:pPr marL="0" lvl="0" indent="0" algn="l" defTabSz="1028836" rtl="0" eaLnBrk="1" latinLnBrk="1" hangingPunct="1">
              <a:lnSpc>
                <a:spcPct val="150000"/>
              </a:lnSpc>
              <a:spcBef>
                <a:spcPct val="0"/>
              </a:spcBef>
              <a:spcAft>
                <a:spcPct val="0"/>
              </a:spcAft>
              <a:buClr>
                <a:srgbClr val="000000">
                  <a:alpha val="100000"/>
                </a:srgbClr>
              </a:buClr>
              <a:buSzPct val="100000"/>
              <a:buFont typeface="Arial"/>
              <a:buAutoNum type="arabicPeriod" startAt="9"/>
              <a:defRPr/>
            </a:pPr>
            <a:r>
              <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rPr>
              <a:t>이후 crop한 이미지들을 하나의 이미지로 합친다.</a:t>
            </a:r>
            <a:endParaRPr xmlns:mc="http://schemas.openxmlformats.org/markup-compatibility/2006" xmlns:hp="http://schemas.haansoft.com/office/presentation/8.0" kumimoji="0" lang="ko-KR" altLang="en-US" sz="1600" b="0" i="0" baseline="0" mc:Ignorable="hp" hp:hslEmbossed="0">
              <a:solidFill>
                <a:srgbClr val="000000">
                  <a:alpha val="100000"/>
                </a:srgbClr>
              </a:solidFill>
              <a:latin typeface="바탕"/>
              <a:ea typeface="바탕"/>
            </a:endParaRPr>
          </a:p>
          <a:p>
            <a:pPr marL="0" lvl="0" indent="0"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0" lang="ko-KR" altLang="en-US" sz="1800" b="0" i="0" baseline="0" mc:Ignorable="hp" hp:hslEmbossed="0">
              <a:solidFill>
                <a:srgbClr val="000000">
                  <a:alpha val="100000"/>
                </a:srgbClr>
              </a:solidFill>
              <a:latin typeface="바탕"/>
              <a:ea typeface="바탕"/>
            </a:endParaRPr>
          </a:p>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0" lang="ko-KR" altLang="en-US" sz="1800" b="0" i="0" baseline="0" mc:Ignorable="hp" hp:hslEmbossed="0">
                <a:solidFill>
                  <a:srgbClr val="000000">
                    <a:alpha val="100000"/>
                  </a:srgbClr>
                </a:solidFill>
                <a:latin typeface="바탕"/>
                <a:ea typeface="바탕"/>
              </a:rPr>
              <a:t> </a:t>
            </a:r>
            <a:endParaRPr xmlns:mc="http://schemas.openxmlformats.org/markup-compatibility/2006" xmlns:hp="http://schemas.haansoft.com/office/presentation/8.0" kumimoji="0" lang="ko-KR" altLang="en-US" sz="1800" b="0" i="0" baseline="0" mc:Ignorable="hp" hp:hslEmbossed="0">
              <a:solidFill>
                <a:srgbClr val="000000">
                  <a:alpha val="100000"/>
                </a:srgbClr>
              </a:solidFill>
              <a:latin typeface="바탕"/>
              <a:ea typeface="바탕"/>
            </a:endParaRPr>
          </a:p>
          <a:p>
            <a:pPr marL="0" lvl="0" indent="0"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0" lang="ko-KR" altLang="en-US" sz="1800" b="0" i="0" baseline="0" mc:Ignorable="hp" hp:hslEmbossed="0">
              <a:solidFill>
                <a:srgbClr val="000000">
                  <a:alpha val="100000"/>
                </a:srgbClr>
              </a:solidFill>
              <a:latin typeface="바탕"/>
              <a:ea typeface="바탕"/>
            </a:endParaRPr>
          </a:p>
          <a:p>
            <a:pPr marL="0" lvl="0" indent="0"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0" lang="ko-KR" altLang="en-US" sz="1800" b="0" i="0" baseline="0" mc:Ignorable="hp" hp:hslEmbossed="0">
              <a:solidFill>
                <a:srgbClr val="000000">
                  <a:alpha val="100000"/>
                </a:srgbClr>
              </a:solidFill>
              <a:latin typeface="바탕"/>
              <a:ea typeface="바탕"/>
            </a:endParaRPr>
          </a:p>
          <a:p>
            <a:pPr marL="0" lvl="0" indent="0"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0" lang="ko-KR" altLang="en-US" sz="1800" b="0" i="0" mc:Ignorable="hp" hp:hslEmbossed="0">
              <a:solidFill>
                <a:srgbClr val="000000">
                  <a:alpha val="100000"/>
                </a:srgbClr>
              </a:solidFill>
              <a:latin typeface="바탕"/>
              <a:ea typeface="바탕"/>
            </a:endParaRPr>
          </a:p>
        </p:txBody>
      </p:sp>
      <p:pic>
        <p:nvPicPr>
          <p:cNvPr id="8198" name=""/>
          <p:cNvPicPr>
            <a:picLocks noChangeAspect="1"/>
          </p:cNvPicPr>
          <p:nvPr/>
        </p:nvPicPr>
        <p:blipFill rotWithShape="1">
          <a:blip r:embed="rId3">
            <a:lum/>
          </a:blip>
          <a:stretch>
            <a:fillRect/>
          </a:stretch>
        </p:blipFill>
        <p:spPr>
          <a:xfrm>
            <a:off x="1195164" y="3542626"/>
            <a:ext cx="3675974" cy="561915"/>
          </a:xfrm>
          <a:prstGeom prst="rect">
            <a:avLst/>
          </a:prstGeom>
          <a:noFill/>
          <a:ln w="9525" cap="flat" cmpd="sng" algn="ctr">
            <a:noFill/>
            <a:prstDash val="solid"/>
            <a:round/>
            <a:headEnd w="med" len="med"/>
            <a:tailEnd w="med" len="med"/>
          </a:ln>
        </p:spPr>
      </p:pic>
      <p:pic>
        <p:nvPicPr>
          <p:cNvPr id="8199" name=""/>
          <p:cNvPicPr>
            <a:picLocks noChangeAspect="1"/>
          </p:cNvPicPr>
          <p:nvPr/>
        </p:nvPicPr>
        <p:blipFill rotWithShape="1">
          <a:blip r:embed="rId4">
            <a:lum/>
          </a:blip>
          <a:stretch>
            <a:fillRect/>
          </a:stretch>
        </p:blipFill>
        <p:spPr>
          <a:xfrm>
            <a:off x="7047185" y="3426805"/>
            <a:ext cx="3626799" cy="2526803"/>
          </a:xfrm>
          <a:prstGeom prst="rect">
            <a:avLst/>
          </a:prstGeom>
          <a:noFill/>
          <a:ln w="9525" cap="flat" cmpd="sng" algn="ctr">
            <a:noFill/>
            <a:prstDash val="solid"/>
            <a:round/>
            <a:headEnd w="med" len="med"/>
            <a:tailEnd w="med" len="med"/>
          </a:ln>
        </p:spPr>
      </p:pic>
      <p:sp>
        <p:nvSpPr>
          <p:cNvPr id="8200" name=""/>
          <p:cNvSpPr/>
          <p:nvPr/>
        </p:nvSpPr>
        <p:spPr>
          <a:xfrm>
            <a:off x="11100933" y="293655"/>
            <a:ext cx="82554"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8201" name=""/>
          <p:cNvSpPr/>
          <p:nvPr/>
        </p:nvSpPr>
        <p:spPr>
          <a:xfrm>
            <a:off x="11370754"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8202"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8203"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9220" name=""/>
          <p:cNvSpPr txBox="1"/>
          <p:nvPr/>
        </p:nvSpPr>
        <p:spPr>
          <a:xfrm>
            <a:off x="247606" y="299963"/>
            <a:ext cx="3915655"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맑은 고딕"/>
                <a:ea typeface="맑은 고딕"/>
              </a:rPr>
              <a:t>01 논문 구현 </a:t>
            </a:r>
            <a:r>
              <a:rPr xmlns:mc="http://schemas.openxmlformats.org/markup-compatibility/2006" xmlns:hp="http://schemas.haansoft.com/office/presentation/8.0" kumimoji="1" lang="ko-KR" altLang="en-US" sz="3200" b="0" i="0" baseline="0" mc:Ignorable="hp" hp:hslEmbossed="0">
                <a:solidFill>
                  <a:srgbClr val="07243f">
                    <a:alpha val="100000"/>
                  </a:srgbClr>
                </a:solidFill>
                <a:latin typeface="맑은 고딕"/>
                <a:ea typeface="맑은 고딕"/>
              </a:rPr>
              <a:t>: RICAP </a:t>
            </a:r>
            <a:endParaRPr xmlns:mc="http://schemas.openxmlformats.org/markup-compatibility/2006" xmlns:hp="http://schemas.haansoft.com/office/presentation/8.0" kumimoji="1" lang="ko-KR" altLang="en-US" sz="3200" b="0" i="0" mc:Ignorable="hp" hp:hslEmbossed="0">
              <a:solidFill>
                <a:srgbClr val="07243f">
                  <a:alpha val="100000"/>
                </a:srgbClr>
              </a:solidFill>
              <a:latin typeface="맑은 고딕"/>
              <a:ea typeface="맑은 고딕"/>
            </a:endParaRPr>
          </a:p>
        </p:txBody>
      </p:sp>
      <p:sp>
        <p:nvSpPr>
          <p:cNvPr id="9221" name=""/>
          <p:cNvSpPr txBox="1"/>
          <p:nvPr/>
        </p:nvSpPr>
        <p:spPr>
          <a:xfrm>
            <a:off x="980881" y="1157097"/>
            <a:ext cx="2207806" cy="1168149"/>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바탕"/>
              </a:rPr>
              <a:t>RICAP</a:t>
            </a: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배달의민족 한나는 열한살"/>
              </a:rPr>
              <a:t>의 장점</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배달의민족 한나는 열한살"/>
            </a:endParaRPr>
          </a:p>
          <a:p>
            <a:pPr marL="0" lvl="0" indent="0" algn="l" defTabSz="1028836" rtl="0" eaLnBrk="1" latinLnBrk="1" hangingPunct="1">
              <a:lnSpc>
                <a:spcPct val="150000"/>
              </a:lnSpc>
              <a:spcBef>
                <a:spcPct val="0"/>
              </a:spcBef>
              <a:spcAft>
                <a:spcPct val="0"/>
              </a:spcAft>
              <a:buNone/>
              <a:defRPr/>
            </a:pP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배달의민족 한나는 열한살"/>
            </a:endParaRPr>
          </a:p>
          <a:p>
            <a:pPr marL="0" lvl="0" indent="0"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1" lang="ko-KR" altLang="en-US" sz="2000" b="0" i="0" mc:Ignorable="hp" hp:hslEmbossed="0">
              <a:solidFill>
                <a:srgbClr val="000000">
                  <a:alpha val="100000"/>
                </a:srgbClr>
              </a:solidFill>
              <a:latin typeface="배달의민족 한나는 열한살"/>
            </a:endParaRPr>
          </a:p>
        </p:txBody>
      </p:sp>
      <p:sp>
        <p:nvSpPr>
          <p:cNvPr id="9222" name=""/>
          <p:cNvSpPr/>
          <p:nvPr/>
        </p:nvSpPr>
        <p:spPr>
          <a:xfrm>
            <a:off x="11100933" y="293655"/>
            <a:ext cx="82554"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9223" name=""/>
          <p:cNvSpPr/>
          <p:nvPr/>
        </p:nvSpPr>
        <p:spPr>
          <a:xfrm>
            <a:off x="11370754"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9224"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9225"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pic>
        <p:nvPicPr>
          <p:cNvPr id="9226" name=""/>
          <p:cNvPicPr>
            <a:picLocks noChangeAspect="1"/>
          </p:cNvPicPr>
          <p:nvPr/>
        </p:nvPicPr>
        <p:blipFill rotWithShape="1">
          <a:blip r:embed="rId3">
            <a:lum/>
          </a:blip>
          <a:stretch>
            <a:fillRect/>
          </a:stretch>
        </p:blipFill>
        <p:spPr>
          <a:xfrm>
            <a:off x="2549074" y="1157097"/>
            <a:ext cx="7229708" cy="2129996"/>
          </a:xfrm>
          <a:prstGeom prst="rect">
            <a:avLst/>
          </a:prstGeom>
          <a:noFill/>
          <a:ln w="9525" cap="flat" cmpd="sng" algn="ctr">
            <a:noFill/>
            <a:prstDash val="solid"/>
            <a:round/>
            <a:headEnd w="med" len="med"/>
            <a:tailEnd w="med" len="med"/>
          </a:ln>
        </p:spPr>
      </p:pic>
      <p:sp>
        <p:nvSpPr>
          <p:cNvPr id="9227" name=""/>
          <p:cNvSpPr txBox="1"/>
          <p:nvPr/>
        </p:nvSpPr>
        <p:spPr>
          <a:xfrm>
            <a:off x="1477713" y="3426805"/>
            <a:ext cx="10162863" cy="2731542"/>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5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배달의민족 한나는 열한살"/>
              </a:rPr>
              <a:t>RICAP은 CNN이 object와 해당 사진의 배경의 깊은 연관성을 학습할 수 있도록 한다.</a:t>
            </a:r>
            <a:b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배달의민족 한나는 열한살"/>
              </a:rPr>
            </a:b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배달의민족 한나는 열한살"/>
                <a:sym typeface="함초롬돋움"/>
              </a:rPr>
              <a:t></a:t>
            </a: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 두개의 class가 비슷한 배경을 공유할 때, 배경은 두 클래스를 연관 짓고, 다른 class들과 분리한다.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endParaRPr>
          </a:p>
          <a:p>
            <a:pPr marL="284200" lvl="0" indent="-284200" algn="l" defTabSz="1028836" rtl="0" eaLnBrk="1" latinLnBrk="1" hangingPunct="1">
              <a:lnSpc>
                <a:spcPct val="150000"/>
              </a:lnSpc>
              <a:spcBef>
                <a:spcPct val="0"/>
              </a:spcBef>
              <a:spcAft>
                <a:spcPct val="0"/>
              </a:spcAft>
              <a:buClr>
                <a:srgbClr val="000000">
                  <a:alpha val="100000"/>
                </a:srgbClr>
              </a:buClr>
              <a:buSzPct val="100000"/>
              <a:buFont typeface="Calibri"/>
              <a:buChar char="•"/>
              <a:defRPr/>
            </a:pPr>
            <a:endParaRPr xmlns:mc="http://schemas.openxmlformats.org/markup-compatibility/2006" xmlns:hp="http://schemas.haansoft.com/office/presentation/8.0" kumimoji="1" lang="ko-KR" altLang="en-US" sz="1000" b="0" i="0" baseline="0" mc:Ignorable="hp" hp:hslEmbossed="0">
              <a:solidFill>
                <a:srgbClr val="000000">
                  <a:alpha val="100000"/>
                </a:srgbClr>
              </a:solidFill>
              <a:latin typeface="아리따-돋움(TTF)-Medium"/>
            </a:endParaRPr>
          </a:p>
          <a:p>
            <a:pPr marL="284200" lvl="0" indent="-284200" algn="l" defTabSz="1028836" rtl="0" eaLnBrk="1" latinLnBrk="1" hangingPunct="1">
              <a:lnSpc>
                <a:spcPct val="15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crop된 사진에 배경만 있을 때, CNN은 보통 무시하던 다른 부분을 통해서 학습을 해야함</a:t>
            </a:r>
            <a:b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b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sym typeface="Wingdings"/>
              </a:rPr>
              <a:t> </a:t>
            </a: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사소한 특징, 부분적인 특징, 배경 및 보통은 무시되는 사소한 정보까지 사용해 overfitting을 막을 수 있다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endParaRPr>
          </a:p>
          <a:p>
            <a:pPr marL="284200" lvl="0" indent="-284200" algn="l" defTabSz="1028836" rtl="0" eaLnBrk="1" latinLnBrk="1" hangingPunct="1">
              <a:lnSpc>
                <a:spcPct val="150000"/>
              </a:lnSpc>
              <a:spcBef>
                <a:spcPct val="0"/>
              </a:spcBef>
              <a:spcAft>
                <a:spcPct val="0"/>
              </a:spcAft>
              <a:buNone/>
              <a:defRPr/>
            </a:pPr>
            <a:endParaRPr xmlns:mc="http://schemas.openxmlformats.org/markup-compatibility/2006" xmlns:hp="http://schemas.haansoft.com/office/presentation/8.0" kumimoji="1" lang="ko-KR" altLang="en-US" sz="1000" b="0" i="0" baseline="0" mc:Ignorable="hp" hp:hslEmbossed="0">
              <a:solidFill>
                <a:srgbClr val="000000">
                  <a:alpha val="100000"/>
                </a:srgbClr>
              </a:solidFill>
              <a:latin typeface="아리따-돋움(TTF)-Medium"/>
            </a:endParaRPr>
          </a:p>
          <a:p>
            <a:pPr marL="284200" lvl="0" indent="-284200" algn="l" defTabSz="1028836" rtl="0" eaLnBrk="1" latinLnBrk="1" hangingPunct="1">
              <a:lnSpc>
                <a:spcPct val="15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RICAP으로 학습하면, 좀 더 객체의 정확한 부분에 집중함</a:t>
            </a:r>
            <a:b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b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sym typeface="Wingdings"/>
              </a:rPr>
              <a:t></a:t>
            </a: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아리따-돋움(TTF)-Medium"/>
              </a:rPr>
              <a:t> 모델의 학습 성능이 오른다. </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아리따-돋움(TTF)-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244" name=""/>
          <p:cNvSpPr txBox="1"/>
          <p:nvPr/>
        </p:nvSpPr>
        <p:spPr>
          <a:xfrm>
            <a:off x="263458" y="299963"/>
            <a:ext cx="6472655"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Saliency-Ricap </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10245"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0246"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0247"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0248"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0249" name=""/>
          <p:cNvSpPr txBox="1"/>
          <p:nvPr/>
        </p:nvSpPr>
        <p:spPr>
          <a:xfrm>
            <a:off x="1011078" y="1853867"/>
            <a:ext cx="10424760" cy="3387118"/>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RICAP에서 주요 부분이 아닌 서브 부분을 학습시키면, 과잉적합을 막고, 더 학습이 잘 되는 것을 알게 됨.</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현재 RICAP에서의 문제점은 사진에서 랜덤한 부분을 crop하기 때문에, </a:t>
            </a:r>
            <a:r>
              <a:rPr xmlns:mc="http://schemas.openxmlformats.org/markup-compatibility/2006" xmlns:hp="http://schemas.haansoft.com/office/presentation/8.0" kumimoji="0" lang="ko-KR" altLang="en-US" sz="1600" b="1" i="0" baseline="0" mc:Ignorable="hp" hp:hslEmbossed="0">
                <a:solidFill>
                  <a:srgbClr val="000000">
                    <a:alpha val="100000"/>
                  </a:srgbClr>
                </a:solidFill>
                <a:latin typeface="Arial"/>
              </a:rPr>
              <a:t>아무런 정보가 없는 배경만 crop이 되는 경우를 개선</a:t>
            </a: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할 수 있는 방법에 대해 고민함.</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이때 RICAP에서 원래 CNN이 학습할 때 중요한 특징 부분이 없는 경우 </a:t>
            </a:r>
            <a:r>
              <a:rPr xmlns:mc="http://schemas.openxmlformats.org/markup-compatibility/2006" xmlns:hp="http://schemas.haansoft.com/office/presentation/8.0" kumimoji="0" lang="ko-KR" altLang="en-US" sz="1600" b="1" i="0" baseline="0" mc:Ignorable="hp" hp:hslEmbossed="0">
                <a:solidFill>
                  <a:srgbClr val="000000">
                    <a:alpha val="100000"/>
                  </a:srgbClr>
                </a:solidFill>
                <a:latin typeface="Arial"/>
              </a:rPr>
              <a:t>기존에 중요하게 보지 않던 부분에 더 집중하여 학습을 진행하여 얻는 장점</a:t>
            </a: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도 함께 가져가고자 했음. </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50000"/>
              </a:lnSpc>
              <a:spcBef>
                <a:spcPct val="0"/>
              </a:spcBef>
              <a:spcAft>
                <a:spcPct val="0"/>
              </a:spcAft>
              <a:buNone/>
              <a:defRPr/>
            </a:pPr>
            <a:b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b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endParaRPr>
          </a:p>
        </p:txBody>
      </p:sp>
      <p:sp>
        <p:nvSpPr>
          <p:cNvPr id="10250" name=""/>
          <p:cNvSpPr txBox="1"/>
          <p:nvPr/>
        </p:nvSpPr>
        <p:spPr>
          <a:xfrm>
            <a:off x="980881" y="1157097"/>
            <a:ext cx="2207806" cy="707877"/>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rPr>
              <a:t>구상 계기</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endParaRPr>
          </a:p>
          <a:p>
            <a:pPr marL="0" lvl="0" indent="0"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1" lang="ko-KR" altLang="en-US" sz="2000" b="0" i="0" mc:Ignorable="hp" hp:hslEmbossed="0">
              <a:solidFill>
                <a:srgbClr val="000000">
                  <a:alpha val="100000"/>
                </a:srgbClr>
              </a:solidFill>
              <a:latin typeface="아리따-돋움(TTF)-Medium"/>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1268" name=""/>
          <p:cNvSpPr txBox="1"/>
          <p:nvPr/>
        </p:nvSpPr>
        <p:spPr>
          <a:xfrm>
            <a:off x="263458" y="299963"/>
            <a:ext cx="6607567"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Saliency-Ricap </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11269"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1270"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1271"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1272"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1273" name=""/>
          <p:cNvSpPr txBox="1"/>
          <p:nvPr/>
        </p:nvSpPr>
        <p:spPr>
          <a:xfrm>
            <a:off x="980881" y="958665"/>
            <a:ext cx="2207806" cy="707877"/>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341357" lvl="0" indent="-341357"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rPr>
              <a:t>구상 방법</a:t>
            </a:r>
            <a:endParaRPr xmlns:mc="http://schemas.openxmlformats.org/markup-compatibility/2006" xmlns:hp="http://schemas.haansoft.com/office/presentation/8.0" kumimoji="1" lang="ko-KR" altLang="en-US" sz="2000" b="0" i="0" baseline="0" mc:Ignorable="hp" hp:hslEmbossed="0">
              <a:solidFill>
                <a:srgbClr val="000000">
                  <a:alpha val="100000"/>
                </a:srgbClr>
              </a:solidFill>
              <a:latin typeface="아리따-돋움(TTF)-Medium"/>
            </a:endParaRPr>
          </a:p>
          <a:p>
            <a:pPr marL="341357" lvl="0" indent="-341357" algn="l" defTabSz="1028836" rtl="0" eaLnBrk="1" latinLnBrk="1" hangingPunct="1">
              <a:lnSpc>
                <a:spcPct val="100000"/>
              </a:lnSpc>
              <a:spcBef>
                <a:spcPct val="0"/>
              </a:spcBef>
              <a:spcAft>
                <a:spcPct val="0"/>
              </a:spcAft>
              <a:buNone/>
              <a:defRPr/>
            </a:pPr>
            <a:endParaRPr xmlns:mc="http://schemas.openxmlformats.org/markup-compatibility/2006" xmlns:hp="http://schemas.haansoft.com/office/presentation/8.0" kumimoji="1" lang="ko-KR" altLang="en-US" sz="2000" b="0" i="0" mc:Ignorable="hp" hp:hslEmbossed="0">
              <a:solidFill>
                <a:srgbClr val="000000">
                  <a:alpha val="100000"/>
                </a:srgbClr>
              </a:solidFill>
              <a:latin typeface="아리따-돋움(TTF)-Medium"/>
            </a:endParaRPr>
          </a:p>
        </p:txBody>
      </p:sp>
      <p:pic>
        <p:nvPicPr>
          <p:cNvPr id="11274" name=""/>
          <p:cNvPicPr>
            <a:picLocks noChangeAspect="1"/>
          </p:cNvPicPr>
          <p:nvPr/>
        </p:nvPicPr>
        <p:blipFill rotWithShape="1">
          <a:blip r:embed="rId3">
            <a:lum/>
          </a:blip>
          <a:stretch>
            <a:fillRect/>
          </a:stretch>
        </p:blipFill>
        <p:spPr>
          <a:xfrm>
            <a:off x="7456718" y="2306212"/>
            <a:ext cx="1880827" cy="1880827"/>
          </a:xfrm>
          <a:prstGeom prst="rect">
            <a:avLst/>
          </a:prstGeom>
          <a:noFill/>
          <a:ln w="9525" cap="flat" cmpd="sng" algn="ctr">
            <a:noFill/>
            <a:prstDash val="solid"/>
            <a:round/>
            <a:headEnd w="med" len="med"/>
            <a:tailEnd w="med" len="med"/>
          </a:ln>
        </p:spPr>
      </p:pic>
      <p:grpSp>
        <p:nvGrpSpPr>
          <p:cNvPr id="11275" name="Group 1"/>
          <p:cNvGrpSpPr/>
          <p:nvPr/>
        </p:nvGrpSpPr>
        <p:grpSpPr>
          <a:xfrm rot="0">
            <a:off x="1766568" y="1739608"/>
            <a:ext cx="3107752" cy="3099770"/>
            <a:chOff x="1766568" y="1739608"/>
            <a:chExt cx="3107752" cy="3099770"/>
          </a:xfrm>
        </p:grpSpPr>
        <p:pic>
          <p:nvPicPr>
            <p:cNvPr id="11276" name=""/>
            <p:cNvPicPr>
              <a:picLocks noChangeAspect="1"/>
            </p:cNvPicPr>
            <p:nvPr/>
          </p:nvPicPr>
          <p:blipFill rotWithShape="1">
            <a:blip r:embed="rId4">
              <a:lum/>
            </a:blip>
            <a:stretch>
              <a:fillRect/>
            </a:stretch>
          </p:blipFill>
          <p:spPr>
            <a:xfrm>
              <a:off x="1766568" y="1739608"/>
              <a:ext cx="1450697" cy="1450697"/>
            </a:xfrm>
            <a:prstGeom prst="rect">
              <a:avLst/>
            </a:prstGeom>
            <a:noFill/>
            <a:ln w="9525" cap="flat" cmpd="sng" algn="ctr">
              <a:noFill/>
              <a:prstDash val="solid"/>
              <a:round/>
              <a:headEnd w="med" len="med"/>
              <a:tailEnd w="med" len="med"/>
            </a:ln>
          </p:spPr>
        </p:pic>
        <p:pic>
          <p:nvPicPr>
            <p:cNvPr id="11277" name=""/>
            <p:cNvPicPr>
              <a:picLocks noChangeAspect="1"/>
            </p:cNvPicPr>
            <p:nvPr/>
          </p:nvPicPr>
          <p:blipFill rotWithShape="1">
            <a:blip r:embed="rId5">
              <a:lum/>
            </a:blip>
            <a:stretch>
              <a:fillRect/>
            </a:stretch>
          </p:blipFill>
          <p:spPr>
            <a:xfrm>
              <a:off x="3423623" y="1752279"/>
              <a:ext cx="1450697" cy="1450697"/>
            </a:xfrm>
            <a:prstGeom prst="rect">
              <a:avLst/>
            </a:prstGeom>
            <a:noFill/>
            <a:ln w="9525" cap="flat" cmpd="sng" algn="ctr">
              <a:noFill/>
              <a:prstDash val="solid"/>
              <a:round/>
              <a:headEnd w="med" len="med"/>
              <a:tailEnd w="med" len="med"/>
            </a:ln>
          </p:spPr>
        </p:pic>
        <p:pic>
          <p:nvPicPr>
            <p:cNvPr id="11278" name=""/>
            <p:cNvPicPr>
              <a:picLocks noChangeAspect="1"/>
            </p:cNvPicPr>
            <p:nvPr/>
          </p:nvPicPr>
          <p:blipFill rotWithShape="1">
            <a:blip r:embed="rId6">
              <a:lum/>
            </a:blip>
            <a:stretch>
              <a:fillRect/>
            </a:stretch>
          </p:blipFill>
          <p:spPr>
            <a:xfrm>
              <a:off x="1766568" y="3364903"/>
              <a:ext cx="1450697" cy="1450697"/>
            </a:xfrm>
            <a:prstGeom prst="rect">
              <a:avLst/>
            </a:prstGeom>
            <a:noFill/>
            <a:ln w="9525" cap="flat" cmpd="sng" algn="ctr">
              <a:noFill/>
              <a:prstDash val="solid"/>
              <a:round/>
              <a:headEnd w="med" len="med"/>
              <a:tailEnd w="med" len="med"/>
            </a:ln>
          </p:spPr>
        </p:pic>
        <p:pic>
          <p:nvPicPr>
            <p:cNvPr id="11279" name=""/>
            <p:cNvPicPr>
              <a:picLocks noChangeAspect="1"/>
            </p:cNvPicPr>
            <p:nvPr/>
          </p:nvPicPr>
          <p:blipFill rotWithShape="1">
            <a:blip r:embed="rId7">
              <a:lum/>
            </a:blip>
            <a:stretch>
              <a:fillRect/>
            </a:stretch>
          </p:blipFill>
          <p:spPr>
            <a:xfrm>
              <a:off x="3423623" y="3364903"/>
              <a:ext cx="1450697" cy="1474475"/>
            </a:xfrm>
            <a:prstGeom prst="rect">
              <a:avLst/>
            </a:prstGeom>
            <a:noFill/>
            <a:ln w="9525" cap="flat" cmpd="sng" algn="ctr">
              <a:noFill/>
              <a:prstDash val="solid"/>
              <a:round/>
              <a:headEnd w="med" len="med"/>
              <a:tailEnd w="med" len="med"/>
            </a:ln>
          </p:spPr>
        </p:pic>
      </p:grpSp>
      <p:sp>
        <p:nvSpPr>
          <p:cNvPr id="11280" name=""/>
          <p:cNvSpPr/>
          <p:nvPr/>
        </p:nvSpPr>
        <p:spPr>
          <a:xfrm rot="21600000">
            <a:off x="5961534" y="3006164"/>
            <a:ext cx="644413" cy="480923"/>
          </a:xfrm>
          <a:prstGeom prst="rightArrow">
            <a:avLst>
              <a:gd name="adj1" fmla="val 50000"/>
              <a:gd name="adj2" fmla="val 50000"/>
            </a:avLst>
          </a:prstGeom>
          <a:solidFill>
            <a:srgbClr val="44546a"/>
          </a:solidFill>
          <a:ln w="9525" cap="flat" cmpd="sng" algn="ctr">
            <a:noFill/>
            <a:prstDash val="solid"/>
            <a:round/>
            <a:headEnd w="med" len="med"/>
            <a:tailEnd w="med" len="med"/>
          </a:ln>
          <a:effectLst>
            <a:outerShdw blurRad="50800" dist="38235" dir="5400000" algn="br">
              <a:srgbClr val="000000">
                <a:alpha val="40000"/>
              </a:srgbClr>
            </a:outerShdw>
          </a:effectLst>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1284" name=""/>
          <p:cNvSpPr txBox="1"/>
          <p:nvPr/>
        </p:nvSpPr>
        <p:spPr>
          <a:xfrm>
            <a:off x="3423623" y="2195135"/>
            <a:ext cx="657083" cy="826936"/>
          </a:xfrm>
          <a:prstGeom prst="rect">
            <a:avLst/>
          </a:prstGeom>
          <a:noFill/>
          <a:ln w="38235" cap="flat" cmpd="sng" algn="ctr">
            <a:solidFill>
              <a:srgbClr val="ff0000"/>
            </a:solidFill>
            <a:prstDash val="solid"/>
            <a:miter/>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1285" name=""/>
          <p:cNvSpPr txBox="1"/>
          <p:nvPr/>
        </p:nvSpPr>
        <p:spPr>
          <a:xfrm>
            <a:off x="2345898" y="1739608"/>
            <a:ext cx="504757" cy="374535"/>
          </a:xfrm>
          <a:prstGeom prst="rect">
            <a:avLst/>
          </a:prstGeom>
          <a:noFill/>
          <a:ln w="38235" cap="flat" cmpd="sng" algn="ctr">
            <a:solidFill>
              <a:srgbClr val="ff0000"/>
            </a:solidFill>
            <a:prstDash val="solid"/>
            <a:miter/>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1286" name=""/>
          <p:cNvSpPr txBox="1"/>
          <p:nvPr/>
        </p:nvSpPr>
        <p:spPr>
          <a:xfrm>
            <a:off x="2572853" y="4399760"/>
            <a:ext cx="411096" cy="384080"/>
          </a:xfrm>
          <a:prstGeom prst="rect">
            <a:avLst/>
          </a:prstGeom>
          <a:noFill/>
          <a:ln w="38235" cap="flat" cmpd="sng" algn="ctr">
            <a:solidFill>
              <a:srgbClr val="ff0000"/>
            </a:solidFill>
            <a:prstDash val="solid"/>
            <a:miter/>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1287" name=""/>
          <p:cNvSpPr txBox="1"/>
          <p:nvPr/>
        </p:nvSpPr>
        <p:spPr>
          <a:xfrm>
            <a:off x="3737876" y="3804522"/>
            <a:ext cx="665065" cy="792050"/>
          </a:xfrm>
          <a:prstGeom prst="rect">
            <a:avLst/>
          </a:prstGeom>
          <a:noFill/>
          <a:ln w="38235" cap="flat" cmpd="sng" algn="ctr">
            <a:solidFill>
              <a:srgbClr val="ff0000"/>
            </a:solidFill>
            <a:prstDash val="solid"/>
            <a:miter/>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pic>
        <p:nvPicPr>
          <p:cNvPr id="11288" name=""/>
          <p:cNvPicPr>
            <a:picLocks noChangeAspect="1"/>
          </p:cNvPicPr>
          <p:nvPr/>
        </p:nvPicPr>
        <p:blipFill rotWithShape="1">
          <a:blip r:embed="rId8">
            <a:lum/>
          </a:blip>
          <a:stretch>
            <a:fillRect/>
          </a:stretch>
        </p:blipFill>
        <p:spPr>
          <a:xfrm>
            <a:off x="3807703" y="4579102"/>
            <a:ext cx="230135" cy="468253"/>
          </a:xfrm>
          <a:prstGeom prst="rect">
            <a:avLst/>
          </a:prstGeom>
          <a:noFill/>
          <a:ln w="9525" cap="flat" cmpd="sng" algn="ctr">
            <a:noFill/>
            <a:prstDash val="solid"/>
            <a:round/>
            <a:headEnd w="med" len="med"/>
            <a:tailEnd w="med" len="med"/>
          </a:ln>
        </p:spPr>
      </p:pic>
      <p:sp>
        <p:nvSpPr>
          <p:cNvPr id="11289" name=""/>
          <p:cNvSpPr txBox="1"/>
          <p:nvPr/>
        </p:nvSpPr>
        <p:spPr>
          <a:xfrm>
            <a:off x="980881" y="5025084"/>
            <a:ext cx="5550494" cy="784124"/>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50000"/>
              </a:lnSpc>
              <a:spcBef>
                <a:spcPct val="0"/>
              </a:spcBef>
              <a:spcAft>
                <a:spcPct val="1800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각 이미지의 Saliency map에서 crop할 부분 선택</a:t>
            </a:r>
            <a:b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b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sym typeface="Wingdings"/>
              </a:rPr>
              <a:t> 중간 값에 해당하는 부분 선택</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sym typeface="Wingdings"/>
            </a:endParaRPr>
          </a:p>
        </p:txBody>
      </p:sp>
      <p:sp>
        <p:nvSpPr>
          <p:cNvPr id="11290" name=""/>
          <p:cNvSpPr txBox="1"/>
          <p:nvPr/>
        </p:nvSpPr>
        <p:spPr>
          <a:xfrm>
            <a:off x="7170988" y="4199766"/>
            <a:ext cx="2450668" cy="784068"/>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ctr" defTabSz="1028836" rtl="0" eaLnBrk="1" latinLnBrk="1" hangingPunct="1">
              <a:lnSpc>
                <a:spcPct val="150000"/>
              </a:lnSpc>
              <a:spcBef>
                <a:spcPct val="0"/>
              </a:spcBef>
              <a:spcAft>
                <a:spcPct val="1800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Crop 한 부분 합쳐 만든 새로운 데이터</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2292" name=""/>
          <p:cNvSpPr txBox="1"/>
          <p:nvPr/>
        </p:nvSpPr>
        <p:spPr>
          <a:xfrm>
            <a:off x="263458" y="299963"/>
            <a:ext cx="6472655" cy="584130"/>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3200" b="0" i="0" baseline="0" mc:Ignorable="hp" hp:hslEmbossed="0">
                <a:solidFill>
                  <a:srgbClr val="ba9238">
                    <a:alpha val="100000"/>
                  </a:srgbClr>
                </a:solidFill>
                <a:latin typeface="배달의민족 한나는 열한살"/>
              </a:rPr>
              <a:t>02 새로운 아이디어 </a:t>
            </a:r>
            <a:r>
              <a:rPr xmlns:mc="http://schemas.openxmlformats.org/markup-compatibility/2006" xmlns:hp="http://schemas.haansoft.com/office/presentation/8.0" kumimoji="1" lang="ko-KR" altLang="en-US" sz="3200" b="0" i="0" baseline="0" mc:Ignorable="hp" hp:hslEmbossed="0">
                <a:solidFill>
                  <a:srgbClr val="255958">
                    <a:alpha val="100000"/>
                  </a:srgbClr>
                </a:solidFill>
                <a:latin typeface="배달의민족 한나는 열한살"/>
              </a:rPr>
              <a:t>: Saliency-Ricap </a:t>
            </a:r>
            <a:endParaRPr xmlns:mc="http://schemas.openxmlformats.org/markup-compatibility/2006" xmlns:hp="http://schemas.haansoft.com/office/presentation/8.0" kumimoji="1" lang="ko-KR" altLang="en-US" sz="3200" b="0" i="0" mc:Ignorable="hp" hp:hslEmbossed="0">
              <a:solidFill>
                <a:srgbClr val="255958">
                  <a:alpha val="100000"/>
                </a:srgbClr>
              </a:solidFill>
              <a:latin typeface="배달의민족 한나는 열한살"/>
            </a:endParaRPr>
          </a:p>
        </p:txBody>
      </p:sp>
      <p:sp>
        <p:nvSpPr>
          <p:cNvPr id="12293" name=""/>
          <p:cNvSpPr/>
          <p:nvPr/>
        </p:nvSpPr>
        <p:spPr>
          <a:xfrm>
            <a:off x="11351720" y="293655"/>
            <a:ext cx="84117" cy="84117"/>
          </a:xfrm>
          <a:prstGeom prst="ellipse">
            <a:avLst/>
          </a:prstGeom>
          <a:solidFill>
            <a:srgbClr val="255958"/>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2294" name=""/>
          <p:cNvSpPr/>
          <p:nvPr/>
        </p:nvSpPr>
        <p:spPr>
          <a:xfrm>
            <a:off x="11064428"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2295" name=""/>
          <p:cNvSpPr/>
          <p:nvPr/>
        </p:nvSpPr>
        <p:spPr>
          <a:xfrm>
            <a:off x="11640576" y="293655"/>
            <a:ext cx="84117"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2296" name=""/>
          <p:cNvSpPr/>
          <p:nvPr/>
        </p:nvSpPr>
        <p:spPr>
          <a:xfrm>
            <a:off x="11910399" y="293655"/>
            <a:ext cx="84172" cy="84117"/>
          </a:xfrm>
          <a:prstGeom prst="ellipse">
            <a:avLst/>
          </a:prstGeom>
          <a:solidFill>
            <a:srgbClr val="7e7d88">
              <a:alpha val="86000"/>
            </a:srgbClr>
          </a:solid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2297" name=""/>
          <p:cNvSpPr txBox="1"/>
          <p:nvPr/>
        </p:nvSpPr>
        <p:spPr>
          <a:xfrm>
            <a:off x="980881" y="958665"/>
            <a:ext cx="2207806" cy="369846"/>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341357" lvl="0" indent="-341357" algn="l" defTabSz="1028836" rtl="0" eaLnBrk="1" latinLnBrk="1" hangingPunct="1">
              <a:lnSpc>
                <a:spcPct val="100000"/>
              </a:lnSpc>
              <a:spcBef>
                <a:spcPct val="0"/>
              </a:spcBef>
              <a:spcAft>
                <a:spcPct val="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800" b="0" i="0" baseline="0" mc:Ignorable="hp" hp:hslEmbossed="0">
                <a:solidFill>
                  <a:srgbClr val="000000">
                    <a:alpha val="100000"/>
                  </a:srgbClr>
                </a:solidFill>
                <a:latin typeface="아리따-돋움(TTF)-Medium"/>
              </a:rPr>
              <a:t>실험  결과</a:t>
            </a:r>
            <a:endParaRPr xmlns:mc="http://schemas.openxmlformats.org/markup-compatibility/2006" xmlns:hp="http://schemas.haansoft.com/office/presentation/8.0" kumimoji="1" lang="ko-KR" altLang="en-US" sz="1800" b="0" i="0" mc:Ignorable="hp" hp:hslEmbossed="0">
              <a:solidFill>
                <a:srgbClr val="000000">
                  <a:alpha val="100000"/>
                </a:srgbClr>
              </a:solidFill>
              <a:latin typeface="아리따-돋움(TTF)-Medium"/>
            </a:endParaRPr>
          </a:p>
        </p:txBody>
      </p:sp>
      <p:sp>
        <p:nvSpPr>
          <p:cNvPr id="12298" name=""/>
          <p:cNvSpPr txBox="1"/>
          <p:nvPr/>
        </p:nvSpPr>
        <p:spPr>
          <a:xfrm>
            <a:off x="1395159" y="1433226"/>
            <a:ext cx="10040679" cy="1753898"/>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RICAP과 Saliency-RICAP의 성능을 비교해보면, Top-1정확도가 0.6% 향상되었습니다.</a:t>
            </a:r>
            <a:b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b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완전히 랜덤하게 crop하는 방식보다는, 조금 더 의미있는 부분을 crop하여 학습을 진행하였기 때문에, 정확도가 올라갔다고 예상한다.</a:t>
            </a:r>
            <a:endPar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endParaRPr>
          </a:p>
          <a:p>
            <a:pPr marL="284200" lvl="0" indent="-284200" algn="l" defTabSz="1028836" rtl="0" eaLnBrk="1" latinLnBrk="1" hangingPunct="1">
              <a:lnSpc>
                <a:spcPct val="150000"/>
              </a:lnSpc>
              <a:spcBef>
                <a:spcPct val="0"/>
              </a:spcBef>
              <a:spcAft>
                <a:spcPct val="18000"/>
              </a:spcAft>
              <a:buClr>
                <a:srgbClr val="000000">
                  <a:alpha val="100000"/>
                </a:srgbClr>
              </a:buClr>
              <a:buSzPct val="100000"/>
              <a:buFont typeface="Calibri"/>
              <a:buChar char="•"/>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 Grad Cam 결과 비교</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endParaRPr>
          </a:p>
        </p:txBody>
      </p:sp>
      <p:graphicFrame>
        <p:nvGraphicFramePr>
          <p:cNvPr id="12299" name=""/>
          <p:cNvGraphicFramePr/>
          <p:nvPr/>
        </p:nvGraphicFramePr>
        <p:xfrm>
          <a:off x="7226583" y="3431549"/>
          <a:ext cx="4414049" cy="2004686"/>
        </p:xfrm>
        <a:graphic>
          <a:graphicData uri="http://schemas.openxmlformats.org/drawingml/2006/table">
            <a:tbl>
              <a:tblPr firstRow="1" bandRow="1"/>
              <a:tblGrid>
                <a:gridCol w="1593534"/>
                <a:gridCol w="1353909"/>
                <a:gridCol w="1466605"/>
              </a:tblGrid>
              <a:tr h="541262">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 </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RICAP</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Saliency-RICAP</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r h="731711">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Top-1 accuracy</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80.860 </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81.44</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noFill/>
                  </a:tcPr>
                </a:tc>
              </a:tr>
              <a:tr h="731711">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en-US" altLang="en-US" sz="1400" b="0" i="0" baseline="0" mc:Ignorable="hp" hp:hslEmbossed="0">
                          <a:solidFill>
                            <a:srgbClr val="000000">
                              <a:alpha val="100000"/>
                            </a:srgbClr>
                          </a:solidFill>
                          <a:latin typeface="Arial"/>
                        </a:rPr>
                        <a:t>Top-5 accuracy</a:t>
                      </a:r>
                      <a:endParaRPr xmlns:mc="http://schemas.openxmlformats.org/markup-compatibility/2006" xmlns:hp="http://schemas.haansoft.com/office/presentation/8.0" kumimoji="1" lang="en-US"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94.960</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c>
                  <a:txBody>
                    <a:bodyPr vert="horz" wrap="square" lIns="95250" tIns="95250" rIns="95250" bIns="95250" anchor="ctr" anchorCtr="0">
                      <a:noAutofit/>
                    </a:bodyPr>
                    <a:p>
                      <a:pPr marL="0" lvl="0" indent="0" algn="ctr"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95.22</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a:txBody>
                  <a:tcPr marL="95250" marR="95250" marT="95250" marB="95250" anchor="ctr">
                    <a:lnL>
                      <a:noFill/>
                    </a:lnL>
                    <a:lnR>
                      <a:noFill/>
                    </a:lnR>
                    <a:lnT w="12726" cap="flat" cmpd="sng" algn="ctr">
                      <a:solidFill>
                        <a:srgbClr val="a5a5a5">
                          <a:alpha val="100000"/>
                        </a:srgbClr>
                      </a:solidFill>
                      <a:prstDash val="solid"/>
                      <a:round/>
                      <a:headEnd w="med" len="med"/>
                      <a:tailEnd w="med" len="med"/>
                    </a:lnT>
                    <a:lnB w="12726" cap="flat" cmpd="sng" algn="ctr">
                      <a:solidFill>
                        <a:srgbClr val="a5a5a5">
                          <a:alpha val="100000"/>
                        </a:srgbClr>
                      </a:solidFill>
                      <a:prstDash val="solid"/>
                      <a:round/>
                      <a:headEnd w="med" len="med"/>
                      <a:tailEnd w="med" len="med"/>
                    </a:lnB>
                    <a:solidFill>
                      <a:srgbClr val="a5a5a5">
                        <a:alpha val="20000"/>
                      </a:srgbClr>
                    </a:solidFill>
                  </a:tcPr>
                </a:tc>
              </a:tr>
            </a:tbl>
          </a:graphicData>
        </a:graphic>
      </p:graphicFrame>
      <p:sp>
        <p:nvSpPr>
          <p:cNvPr id="12342" name=""/>
          <p:cNvSpPr txBox="1"/>
          <p:nvPr/>
        </p:nvSpPr>
        <p:spPr>
          <a:xfrm flipH="1">
            <a:off x="9066161" y="3115678"/>
            <a:ext cx="1352291" cy="30794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학습 결과</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pic>
        <p:nvPicPr>
          <p:cNvPr id="12343" name=""/>
          <p:cNvPicPr>
            <a:picLocks noChangeAspect="1"/>
          </p:cNvPicPr>
          <p:nvPr/>
        </p:nvPicPr>
        <p:blipFill rotWithShape="1">
          <a:blip r:embed="rId3">
            <a:lum/>
          </a:blip>
          <a:stretch>
            <a:fillRect/>
          </a:stretch>
        </p:blipFill>
        <p:spPr>
          <a:xfrm>
            <a:off x="885656" y="3358540"/>
            <a:ext cx="2904576" cy="1933239"/>
          </a:xfrm>
          <a:prstGeom prst="rect">
            <a:avLst/>
          </a:prstGeom>
          <a:noFill/>
          <a:ln w="9525" cap="flat" cmpd="sng" algn="ctr">
            <a:noFill/>
            <a:prstDash val="solid"/>
            <a:round/>
            <a:headEnd w="med" len="med"/>
            <a:tailEnd w="med" len="med"/>
          </a:ln>
        </p:spPr>
      </p:pic>
      <p:pic>
        <p:nvPicPr>
          <p:cNvPr id="12344" name=""/>
          <p:cNvPicPr>
            <a:picLocks noChangeAspect="1"/>
          </p:cNvPicPr>
          <p:nvPr/>
        </p:nvPicPr>
        <p:blipFill rotWithShape="1">
          <a:blip r:embed="rId4">
            <a:lum/>
          </a:blip>
          <a:stretch>
            <a:fillRect/>
          </a:stretch>
        </p:blipFill>
        <p:spPr>
          <a:xfrm>
            <a:off x="4068036" y="3358540"/>
            <a:ext cx="2903013" cy="1933239"/>
          </a:xfrm>
          <a:prstGeom prst="rect">
            <a:avLst/>
          </a:prstGeom>
          <a:noFill/>
          <a:ln w="9525" cap="flat" cmpd="sng" algn="ctr">
            <a:noFill/>
            <a:prstDash val="solid"/>
            <a:round/>
            <a:headEnd w="med" len="med"/>
            <a:tailEnd w="med" len="med"/>
          </a:ln>
        </p:spPr>
      </p:pic>
      <p:sp>
        <p:nvSpPr>
          <p:cNvPr id="12345" name=""/>
          <p:cNvSpPr txBox="1"/>
          <p:nvPr/>
        </p:nvSpPr>
        <p:spPr>
          <a:xfrm flipH="1">
            <a:off x="1920513" y="5359989"/>
            <a:ext cx="1350728" cy="30794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RICAP</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12346" name=""/>
          <p:cNvSpPr txBox="1"/>
          <p:nvPr/>
        </p:nvSpPr>
        <p:spPr>
          <a:xfrm flipH="1">
            <a:off x="4860031" y="5359989"/>
            <a:ext cx="1747535" cy="307945"/>
          </a:xfrm>
          <a:prstGeom prst="rect">
            <a:avLst/>
          </a:prstGeom>
          <a:noFill/>
          <a:ln w="9525" cap="flat" cmpd="sng" algn="ctr">
            <a:noFill/>
            <a:prstDash val="solid"/>
            <a:round/>
            <a:headEnd w="med" len="med"/>
            <a:tailEnd w="med" len="med"/>
          </a:ln>
        </p:spPr>
        <p:txBody>
          <a:bodyPr vert="horz" wrap="squar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400" b="0" i="0" baseline="0" mc:Ignorable="hp" hp:hslEmbossed="0">
                <a:solidFill>
                  <a:srgbClr val="000000">
                    <a:alpha val="100000"/>
                  </a:srgbClr>
                </a:solidFill>
                <a:latin typeface="Arial"/>
              </a:rPr>
              <a:t>Saliency-RICAP</a:t>
            </a:r>
            <a:endParaRPr xmlns:mc="http://schemas.openxmlformats.org/markup-compatibility/2006" xmlns:hp="http://schemas.haansoft.com/office/presentation/8.0" kumimoji="1" lang="ko-KR" altLang="en-US" sz="1400" b="0" i="0" mc:Ignorable="hp" hp:hslEmbossed="0">
              <a:solidFill>
                <a:srgbClr val="000000">
                  <a:alpha val="100000"/>
                </a:srgbClr>
              </a:solidFill>
              <a:latin typeface="Arial"/>
            </a:endParaRPr>
          </a:p>
        </p:txBody>
      </p:sp>
      <p:sp>
        <p:nvSpPr>
          <p:cNvPr id="12347" name=""/>
          <p:cNvSpPr txBox="1"/>
          <p:nvPr/>
        </p:nvSpPr>
        <p:spPr>
          <a:xfrm>
            <a:off x="1398340" y="5896507"/>
            <a:ext cx="45993" cy="368228"/>
          </a:xfrm>
          <a:prstGeom prst="rect">
            <a:avLst/>
          </a:prstGeom>
          <a:noFill/>
          <a:ln w="9525" cap="flat" cmpd="sng" algn="ctr">
            <a:noFill/>
            <a:prstDash val="solid"/>
            <a:round/>
            <a:headEnd w="med" len="med"/>
            <a:tailEnd w="med" len="med"/>
          </a:ln>
        </p:spPr>
        <p:txBody>
          <a:bodyPr vert="horz" wrap="none" lIns="91440" tIns="45720" rIns="91440" bIns="45720" anchor="t">
            <a:noAutofit/>
          </a:bodyPr>
          <a:p>
            <a:pPr marL="0" lvl="0" indent="0" algn="l" rtl="0" eaLnBrk="1" latinLnBrk="1" hangingPunct="1">
              <a:lnSpc>
                <a:spcPct val="100000"/>
              </a:lnSpc>
              <a:spcBef>
                <a:spcPct val="30000"/>
              </a:spcBef>
              <a:spcAft>
                <a:spcPct val="0"/>
              </a:spcAft>
              <a:buNone/>
              <a:defRPr/>
            </a:pPr>
            <a:endParaRPr xmlns:mc="http://schemas.openxmlformats.org/markup-compatibility/2006" xmlns:hp="http://schemas.haansoft.com/office/presentation/8.0" kumimoji="1" lang="ko-KR" altLang="en-US" sz="1200" b="0" i="0" baseline="0" mc:Ignorable="hp" hp:hslEmbossed="0">
              <a:solidFill>
                <a:schemeClr val="tx1"/>
              </a:solidFill>
              <a:latin typeface="Arial"/>
            </a:endParaRPr>
          </a:p>
        </p:txBody>
      </p:sp>
      <p:sp>
        <p:nvSpPr>
          <p:cNvPr id="12348" name=""/>
          <p:cNvSpPr txBox="1"/>
          <p:nvPr/>
        </p:nvSpPr>
        <p:spPr>
          <a:xfrm>
            <a:off x="980881" y="5742506"/>
            <a:ext cx="6799634" cy="338086"/>
          </a:xfrm>
          <a:prstGeom prst="rect">
            <a:avLst/>
          </a:prstGeom>
          <a:noFill/>
          <a:ln w="9525" cap="flat" cmpd="sng" algn="ctr">
            <a:noFill/>
            <a:prstDash val="solid"/>
            <a:round/>
            <a:headEnd w="med" len="med"/>
            <a:tailEnd w="med" len="med"/>
          </a:ln>
        </p:spPr>
        <p:txBody>
          <a:bodyPr vert="horz" wrap="none" lIns="91440" tIns="45720" rIns="91440" bIns="45720" anchor="t">
            <a:spAutoFit/>
          </a:bodyPr>
          <a:p>
            <a:pPr marL="0" lvl="0" indent="0" algn="l" defTabSz="1028836" rtl="0" eaLnBrk="1" latinLnBrk="1" hangingPunct="1">
              <a:lnSpc>
                <a:spcPct val="100000"/>
              </a:lnSpc>
              <a:spcBef>
                <a:spcPct val="0"/>
              </a:spcBef>
              <a:spcAft>
                <a:spcPct val="0"/>
              </a:spcAft>
              <a:buNone/>
              <a:defRPr/>
            </a:pPr>
            <a:r>
              <a:rPr xmlns:mc="http://schemas.openxmlformats.org/markup-compatibility/2006" xmlns:hp="http://schemas.haansoft.com/office/presentation/8.0" kumimoji="1" lang="ko-KR" altLang="en-US" sz="1600" b="0" i="0" baseline="0" mc:Ignorable="hp" hp:hslEmbossed="0">
                <a:solidFill>
                  <a:srgbClr val="000000">
                    <a:alpha val="100000"/>
                  </a:srgbClr>
                </a:solidFill>
                <a:latin typeface="Arial"/>
              </a:rPr>
              <a:t>:Saliency-RICAP이 물체에 반응하는 부분이 더 넓은 것을 확인할 수 있다.</a:t>
            </a:r>
            <a:endParaRPr xmlns:mc="http://schemas.openxmlformats.org/markup-compatibility/2006" xmlns:hp="http://schemas.haansoft.com/office/presentation/8.0" kumimoji="1" lang="ko-KR" altLang="en-US" sz="1600" b="0" i="0" mc:Ignorable="hp" hp:hslEmbossed="0">
              <a:solidFill>
                <a:srgbClr val="000000">
                  <a:alpha val="100000"/>
                </a:srgbClr>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PowerPoint">
      <a:dk1>
        <a:srgbClr val="000000"/>
      </a:dk1>
      <a:lt1>
        <a:srgbClr val="ffffff"/>
      </a:lt1>
      <a:dk2>
        <a:srgbClr val="000000"/>
      </a:dk2>
      <a:lt2>
        <a:srgbClr val="e7e6e6"/>
      </a:lt2>
      <a:accent1>
        <a:srgbClr val="4472c4"/>
      </a:accent1>
      <a:accent2>
        <a:srgbClr val="ed7d31"/>
      </a:accent2>
      <a:accent3>
        <a:srgbClr val="e9ae2b"/>
      </a:accent3>
      <a:accent4>
        <a:srgbClr val="699b37"/>
      </a:accent4>
      <a:accent5>
        <a:srgbClr val="358791"/>
      </a:accent5>
      <a:accent6>
        <a:srgbClr val="ca56a7"/>
      </a:accent6>
      <a:hlink>
        <a:srgbClr val="0563c1"/>
      </a:hlink>
      <a:folHlink>
        <a:srgbClr val="954f72"/>
      </a:folHlink>
    </a:clrScheme>
    <a:fontScheme name="">
      <a:majorFont>
        <a:latin typeface="Arial"/>
        <a:ea typeface="Arial"/>
        <a:cs typeface=""/>
      </a:majorFont>
      <a:minorFont>
        <a:latin typeface="Arial"/>
        <a:ea typeface="Arial"/>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PowerPoint">
      <a:dk1>
        <a:srgbClr val="000000"/>
      </a:dk1>
      <a:lt1>
        <a:srgbClr val="ffffff"/>
      </a:lt1>
      <a:dk2>
        <a:srgbClr val="000000"/>
      </a:dk2>
      <a:lt2>
        <a:srgbClr val="e7e6e6"/>
      </a:lt2>
      <a:accent1>
        <a:srgbClr val="4472c4"/>
      </a:accent1>
      <a:accent2>
        <a:srgbClr val="ed7d31"/>
      </a:accent2>
      <a:accent3>
        <a:srgbClr val="e9ae2b"/>
      </a:accent3>
      <a:accent4>
        <a:srgbClr val="699b37"/>
      </a:accent4>
      <a:accent5>
        <a:srgbClr val="358791"/>
      </a:accent5>
      <a:accent6>
        <a:srgbClr val="ca56a7"/>
      </a:accent6>
      <a:hlink>
        <a:srgbClr val="0563c1"/>
      </a:hlink>
      <a:folHlink>
        <a:srgbClr val="954f72"/>
      </a:folHlink>
    </a:clrScheme>
    <a:fontScheme name="">
      <a:majorFont>
        <a:latin typeface="Arial"/>
        <a:ea typeface="Arial"/>
        <a:cs typeface=""/>
      </a:majorFont>
      <a:minorFont>
        <a:latin typeface="Arial"/>
        <a:ea typeface="Arial"/>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1129</ep:Words>
  <ep:PresentationFormat>화면 슬라이드 쇼(4:3)</ep:PresentationFormat>
  <ep:Paragraphs>157</ep:Paragraphs>
  <ep:Slides>24</ep:Slides>
  <ep:Notes>18</ep:Notes>
  <ep:TotalTime>0</ep:TotalTime>
  <ep:HiddenSlides>0</ep:HiddenSlides>
  <ep:MMClips>0</ep:MMClips>
  <ep:HeadingPairs>
    <vt:vector size="4" baseType="variant">
      <vt:variant>
        <vt:lpstr>테마</vt:lpstr>
      </vt:variant>
      <vt:variant>
        <vt:i4>2</vt:i4>
      </vt:variant>
      <vt:variant>
        <vt:lpstr>슬라이드 제목</vt:lpstr>
      </vt:variant>
      <vt:variant>
        <vt:i4>24</vt:i4>
      </vt:variant>
    </vt:vector>
  </ep:HeadingPairs>
  <ep:TitlesOfParts>
    <vt:vector size="26" baseType="lpstr">
      <vt:lpstr>한컴오피스</vt:lpstr>
      <vt:lpstr>한컴오피스</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Q&amp;A</vt:lpstr>
      <vt:lpstr>감사합니다</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2021-05-10T06:15:49.000</dcterms:created>
  <dc:creator>정주희</dc:creator>
  <cp:lastModifiedBy>37739</cp:lastModifiedBy>
  <dcterms:modified xsi:type="dcterms:W3CDTF">2021-05-15T02:11:36.765</dcterms:modified>
  <cp:revision>1</cp:revision>
  <dc:title>PowerPoint 프레젠테이션</dc:title>
  <cp:version>1100.0100.01</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